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9"/>
    <a:srgbClr val="8AB8D0"/>
    <a:srgbClr val="82BDF2"/>
    <a:srgbClr val="619FC0"/>
    <a:srgbClr val="8D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2" d="100"/>
          <a:sy n="172" d="100"/>
        </p:scale>
        <p:origin x="702" y="-28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517" y="358786"/>
            <a:ext cx="6974928" cy="97382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844" y="8044828"/>
            <a:ext cx="1791375" cy="1791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675373"/>
            <a:ext cx="7562850" cy="1021715"/>
          </a:xfrm>
          <a:custGeom>
            <a:avLst/>
            <a:gdLst/>
            <a:ahLst/>
            <a:cxnLst/>
            <a:rect l="l" t="t" r="r" b="b"/>
            <a:pathLst>
              <a:path w="7562850" h="1021715">
                <a:moveTo>
                  <a:pt x="3781295" y="0"/>
                </a:moveTo>
                <a:lnTo>
                  <a:pt x="7562850" y="271208"/>
                </a:lnTo>
                <a:lnTo>
                  <a:pt x="7562850" y="1021201"/>
                </a:lnTo>
                <a:lnTo>
                  <a:pt x="0" y="1021201"/>
                </a:lnTo>
                <a:lnTo>
                  <a:pt x="0" y="271190"/>
                </a:lnTo>
                <a:lnTo>
                  <a:pt x="3781295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5066" y="9575779"/>
            <a:ext cx="1152959" cy="11207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52082" y="10152150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447840" y="0"/>
                </a:moveTo>
                <a:lnTo>
                  <a:pt x="0" y="0"/>
                </a:lnTo>
                <a:lnTo>
                  <a:pt x="0" y="2540"/>
                </a:lnTo>
                <a:lnTo>
                  <a:pt x="0" y="444500"/>
                </a:lnTo>
                <a:lnTo>
                  <a:pt x="0" y="448310"/>
                </a:lnTo>
                <a:lnTo>
                  <a:pt x="447840" y="448310"/>
                </a:lnTo>
                <a:lnTo>
                  <a:pt x="447840" y="444995"/>
                </a:lnTo>
                <a:lnTo>
                  <a:pt x="447840" y="444500"/>
                </a:lnTo>
                <a:lnTo>
                  <a:pt x="447840" y="2844"/>
                </a:lnTo>
                <a:lnTo>
                  <a:pt x="444995" y="2844"/>
                </a:lnTo>
                <a:lnTo>
                  <a:pt x="444995" y="444500"/>
                </a:lnTo>
                <a:lnTo>
                  <a:pt x="2844" y="444500"/>
                </a:lnTo>
                <a:lnTo>
                  <a:pt x="2844" y="2540"/>
                </a:lnTo>
                <a:lnTo>
                  <a:pt x="447840" y="2540"/>
                </a:lnTo>
                <a:lnTo>
                  <a:pt x="447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9597" y="1467330"/>
            <a:ext cx="378365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25544" y="10130290"/>
            <a:ext cx="2096770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90" dirty="0"/>
              <a:t>Source</a:t>
            </a:r>
            <a:r>
              <a:rPr spc="10" dirty="0"/>
              <a:t> </a:t>
            </a:r>
            <a:r>
              <a:rPr spc="-145" dirty="0"/>
              <a:t>:</a:t>
            </a:r>
            <a:r>
              <a:rPr spc="10" dirty="0"/>
              <a:t> </a:t>
            </a:r>
            <a:r>
              <a:rPr spc="50" dirty="0"/>
              <a:t>Office</a:t>
            </a:r>
            <a:r>
              <a:rPr spc="10" dirty="0"/>
              <a:t> </a:t>
            </a:r>
            <a:r>
              <a:rPr spc="105" dirty="0"/>
              <a:t>du</a:t>
            </a:r>
            <a:r>
              <a:rPr spc="10" dirty="0"/>
              <a:t> </a:t>
            </a:r>
            <a:r>
              <a:rPr spc="50" dirty="0"/>
              <a:t>tourisme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4665" y="10186091"/>
            <a:ext cx="276859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‹N°›</a:t>
            </a:fld>
            <a:endParaRPr spc="2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5516" y="1018514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447840" y="0"/>
                </a:moveTo>
                <a:lnTo>
                  <a:pt x="0" y="0"/>
                </a:lnTo>
                <a:lnTo>
                  <a:pt x="0" y="2540"/>
                </a:lnTo>
                <a:lnTo>
                  <a:pt x="0" y="444500"/>
                </a:lnTo>
                <a:lnTo>
                  <a:pt x="0" y="448310"/>
                </a:lnTo>
                <a:lnTo>
                  <a:pt x="447840" y="448310"/>
                </a:lnTo>
                <a:lnTo>
                  <a:pt x="447840" y="444995"/>
                </a:lnTo>
                <a:lnTo>
                  <a:pt x="447840" y="444500"/>
                </a:lnTo>
                <a:lnTo>
                  <a:pt x="447840" y="2844"/>
                </a:lnTo>
                <a:lnTo>
                  <a:pt x="444995" y="2844"/>
                </a:lnTo>
                <a:lnTo>
                  <a:pt x="444995" y="444500"/>
                </a:lnTo>
                <a:lnTo>
                  <a:pt x="2844" y="444500"/>
                </a:lnTo>
                <a:lnTo>
                  <a:pt x="2844" y="2540"/>
                </a:lnTo>
                <a:lnTo>
                  <a:pt x="447840" y="2540"/>
                </a:lnTo>
                <a:lnTo>
                  <a:pt x="447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144" y="10207914"/>
            <a:ext cx="1257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20" dirty="0">
                <a:solidFill>
                  <a:srgbClr val="252929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2874" y="854075"/>
            <a:ext cx="4871776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445" dirty="0">
                <a:latin typeface="Arial" panose="020B0604020202020204" pitchFamily="34" charset="0"/>
                <a:cs typeface="Arial" panose="020B0604020202020204" pitchFamily="34" charset="0"/>
              </a:rPr>
              <a:t>MONTPELLIER</a:t>
            </a:r>
            <a:r>
              <a:rPr lang="fr-FR" b="1" spc="445" dirty="0">
                <a:latin typeface="Arial" panose="020B0604020202020204" pitchFamily="34" charset="0"/>
                <a:cs typeface="Arial" panose="020B0604020202020204" pitchFamily="34" charset="0"/>
              </a:rPr>
              <a:t> MÉDITERRANÉE MÉTROPOLE</a:t>
            </a:r>
            <a:endParaRPr b="1" spc="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CCA16A-EE51-E20E-A5E0-1B5E41E31B6A}"/>
              </a:ext>
            </a:extLst>
          </p:cNvPr>
          <p:cNvSpPr txBox="1"/>
          <p:nvPr/>
        </p:nvSpPr>
        <p:spPr>
          <a:xfrm>
            <a:off x="4006850" y="8321675"/>
            <a:ext cx="320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295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fr-FR" sz="2800" b="1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spc="270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b="1" spc="170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CONJONCTURE </a:t>
            </a:r>
            <a:r>
              <a:rPr lang="fr-FR" sz="2800" b="1" spc="180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fr-FR" sz="2800" b="1" spc="395" dirty="0">
                <a:solidFill>
                  <a:schemeClr val="bg1"/>
                </a:solidFill>
                <a:highlight>
                  <a:srgbClr val="0064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sz="2800" b="1" dirty="0">
              <a:solidFill>
                <a:schemeClr val="bg1"/>
              </a:solidFill>
              <a:highlight>
                <a:srgbClr val="0064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75373"/>
            <a:ext cx="7562850" cy="1021715"/>
          </a:xfrm>
          <a:custGeom>
            <a:avLst/>
            <a:gdLst/>
            <a:ahLst/>
            <a:cxnLst/>
            <a:rect l="l" t="t" r="r" b="b"/>
            <a:pathLst>
              <a:path w="7562850" h="1021715">
                <a:moveTo>
                  <a:pt x="3781295" y="0"/>
                </a:moveTo>
                <a:lnTo>
                  <a:pt x="7562850" y="271208"/>
                </a:lnTo>
                <a:lnTo>
                  <a:pt x="7562850" y="1021201"/>
                </a:lnTo>
                <a:lnTo>
                  <a:pt x="0" y="1021201"/>
                </a:lnTo>
                <a:lnTo>
                  <a:pt x="0" y="271190"/>
                </a:lnTo>
                <a:lnTo>
                  <a:pt x="3781295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6234" y="63125"/>
            <a:ext cx="2427171" cy="27109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5065" y="9575779"/>
            <a:ext cx="1152959" cy="11207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2082" y="10152150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447840" y="0"/>
                </a:moveTo>
                <a:lnTo>
                  <a:pt x="0" y="0"/>
                </a:lnTo>
                <a:lnTo>
                  <a:pt x="0" y="2540"/>
                </a:lnTo>
                <a:lnTo>
                  <a:pt x="0" y="444500"/>
                </a:lnTo>
                <a:lnTo>
                  <a:pt x="0" y="448310"/>
                </a:lnTo>
                <a:lnTo>
                  <a:pt x="447840" y="448310"/>
                </a:lnTo>
                <a:lnTo>
                  <a:pt x="447840" y="444995"/>
                </a:lnTo>
                <a:lnTo>
                  <a:pt x="447840" y="444500"/>
                </a:lnTo>
                <a:lnTo>
                  <a:pt x="447840" y="2844"/>
                </a:lnTo>
                <a:lnTo>
                  <a:pt x="444995" y="2844"/>
                </a:lnTo>
                <a:lnTo>
                  <a:pt x="444995" y="444500"/>
                </a:lnTo>
                <a:lnTo>
                  <a:pt x="2844" y="444500"/>
                </a:lnTo>
                <a:lnTo>
                  <a:pt x="2844" y="2540"/>
                </a:lnTo>
                <a:lnTo>
                  <a:pt x="447840" y="2540"/>
                </a:lnTo>
                <a:lnTo>
                  <a:pt x="447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9970" y="142565"/>
            <a:ext cx="4640593" cy="2631490"/>
          </a:xfrm>
          <a:prstGeom prst="rect">
            <a:avLst/>
          </a:prstGeom>
          <a:ln w="57135">
            <a:solidFill>
              <a:srgbClr val="000000"/>
            </a:solidFill>
          </a:ln>
        </p:spPr>
        <p:txBody>
          <a:bodyPr vert="horz" wrap="square" lIns="0" tIns="234315" rIns="0" bIns="0" rtlCol="0">
            <a:spAutoFit/>
          </a:bodyPr>
          <a:lstStyle/>
          <a:p>
            <a:pPr marL="87313" marR="867410" algn="l">
              <a:lnSpc>
                <a:spcPct val="114199"/>
              </a:lnSpc>
              <a:spcBef>
                <a:spcPts val="1845"/>
              </a:spcBef>
            </a:pPr>
            <a:r>
              <a:rPr lang="fr-FR" sz="1400" b="1" spc="-2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DEBUT DE SAISON MAI 2026</a:t>
            </a:r>
          </a:p>
          <a:p>
            <a:pPr marL="87313" marR="867410" algn="just">
              <a:lnSpc>
                <a:spcPct val="114199"/>
              </a:lnSpc>
              <a:spcBef>
                <a:spcPts val="1845"/>
              </a:spcBef>
            </a:pPr>
            <a:r>
              <a:rPr sz="1100" spc="50" dirty="0" err="1">
                <a:latin typeface="Arial" panose="020B0604020202020204" pitchFamily="34" charset="0"/>
                <a:cs typeface="Arial" panose="020B0604020202020204" pitchFamily="34" charset="0"/>
              </a:rPr>
              <a:t>L’enquête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55" dirty="0" err="1">
                <a:latin typeface="Arial" panose="020B0604020202020204" pitchFamily="34" charset="0"/>
                <a:cs typeface="Arial" panose="020B0604020202020204" pitchFamily="34" charset="0"/>
              </a:rPr>
              <a:t>conjoncture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réalisée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60" dirty="0" err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sz="1100" spc="1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emailing</a:t>
            </a:r>
            <a:r>
              <a:rPr sz="11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 1, 2, 3 et 4 juin </a:t>
            </a:r>
            <a:r>
              <a:rPr sz="1100" spc="145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fr-FR" sz="1100" spc="14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1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5" dirty="0" err="1"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sz="11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1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 err="1">
                <a:latin typeface="Arial" panose="020B0604020202020204" pitchFamily="34" charset="0"/>
                <a:cs typeface="Arial" panose="020B0604020202020204" pitchFamily="34" charset="0"/>
              </a:rPr>
              <a:t>interroger</a:t>
            </a:r>
            <a:r>
              <a:rPr sz="11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sz="1100" spc="60" dirty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100" spc="1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1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65" dirty="0" err="1"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sz="1100" spc="1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105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100" spc="1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60" dirty="0" err="1"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r>
              <a:rPr sz="1100" spc="1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1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Montpellier </a:t>
            </a:r>
            <a:r>
              <a:rPr sz="1100" spc="60" dirty="0" err="1">
                <a:latin typeface="Arial" panose="020B0604020202020204" pitchFamily="34" charset="0"/>
                <a:cs typeface="Arial" panose="020B0604020202020204" pitchFamily="34" charset="0"/>
              </a:rPr>
              <a:t>Méditerranée</a:t>
            </a:r>
            <a:r>
              <a:rPr sz="11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 err="1">
                <a:latin typeface="Arial" panose="020B0604020202020204" pitchFamily="34" charset="0"/>
                <a:cs typeface="Arial" panose="020B0604020202020204" pitchFamily="34" charset="0"/>
              </a:rPr>
              <a:t>Métropole</a:t>
            </a:r>
            <a:r>
              <a:rPr sz="11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0" dirty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1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 err="1">
                <a:latin typeface="Arial" panose="020B0604020202020204" pitchFamily="34" charset="0"/>
                <a:cs typeface="Arial" panose="020B0604020202020204" pitchFamily="34" charset="0"/>
              </a:rPr>
              <a:t>connaître</a:t>
            </a:r>
            <a:r>
              <a:rPr sz="11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sz="11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 err="1">
                <a:latin typeface="Arial" panose="020B0604020202020204" pitchFamily="34" charset="0"/>
                <a:cs typeface="Arial" panose="020B0604020202020204" pitchFamily="34" charset="0"/>
              </a:rPr>
              <a:t>ressenti</a:t>
            </a:r>
            <a:r>
              <a:rPr sz="11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1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réel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tendance</a:t>
            </a:r>
            <a:r>
              <a:rPr sz="11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5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0" dirty="0" err="1">
                <a:latin typeface="Arial" panose="020B0604020202020204" pitchFamily="34" charset="0"/>
                <a:cs typeface="Arial" panose="020B0604020202020204" pitchFamily="34" charset="0"/>
              </a:rPr>
              <a:t>écoulé</a:t>
            </a:r>
            <a:r>
              <a:rPr lang="fr-FR" sz="11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0" dirty="0" err="1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l’année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0" dirty="0" err="1">
                <a:latin typeface="Arial" panose="020B0604020202020204" pitchFamily="34" charset="0"/>
                <a:cs typeface="Arial" panose="020B0604020202020204" pitchFamily="34" charset="0"/>
              </a:rPr>
              <a:t>précédente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" marR="106045" algn="just">
              <a:lnSpc>
                <a:spcPct val="114599"/>
              </a:lnSpc>
            </a:pPr>
            <a:endParaRPr lang="fr-FR" sz="11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" marR="106045" algn="l">
              <a:lnSpc>
                <a:spcPct val="114599"/>
              </a:lnSpc>
            </a:pPr>
            <a:r>
              <a:rPr sz="1000" i="1" spc="60" dirty="0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1000" i="1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65" dirty="0" err="1"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r>
              <a:rPr sz="1000" i="1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55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000" i="1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réalisée</a:t>
            </a:r>
            <a:r>
              <a:rPr sz="1000" i="1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7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00" i="1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45" dirty="0" err="1"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sz="1000" i="1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80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sz="1000" i="1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35" dirty="0" err="1">
                <a:latin typeface="Arial" panose="020B0604020202020204" pitchFamily="34" charset="0"/>
                <a:cs typeface="Arial" panose="020B0604020202020204" pitchFamily="34" charset="0"/>
              </a:rPr>
              <a:t>Hérault</a:t>
            </a:r>
            <a:r>
              <a:rPr sz="10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spc="70" dirty="0"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r>
              <a:rPr sz="1000" i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i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000" i="1" spc="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000" i="1" spc="125" dirty="0" err="1">
                <a:latin typeface="Arial" panose="020B0604020202020204" pitchFamily="34" charset="0"/>
                <a:cs typeface="Arial" panose="020B0604020202020204" pitchFamily="34" charset="0"/>
              </a:rPr>
              <a:t>Ad’Occ</a:t>
            </a:r>
            <a:r>
              <a:rPr sz="1000" i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2</a:t>
            </a:fld>
            <a:endParaRPr spc="270" dirty="0"/>
          </a:p>
        </p:txBody>
      </p:sp>
      <p:sp>
        <p:nvSpPr>
          <p:cNvPr id="13" name="object 13"/>
          <p:cNvSpPr txBox="1"/>
          <p:nvPr/>
        </p:nvSpPr>
        <p:spPr>
          <a:xfrm>
            <a:off x="700391" y="3146420"/>
            <a:ext cx="5363860" cy="102399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80720" algn="ctr">
              <a:lnSpc>
                <a:spcPct val="100000"/>
              </a:lnSpc>
              <a:spcBef>
                <a:spcPts val="665"/>
              </a:spcBef>
            </a:pPr>
            <a:r>
              <a:rPr lang="fr-FR" b="1" spc="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105 p</a:t>
            </a:r>
            <a:r>
              <a:rPr b="1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rofessionnels</a:t>
            </a:r>
            <a:r>
              <a:rPr b="1" spc="-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répondants</a:t>
            </a:r>
            <a:r>
              <a:rPr b="1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en mai</a:t>
            </a:r>
          </a:p>
          <a:p>
            <a:pPr marL="680720" algn="ctr">
              <a:lnSpc>
                <a:spcPct val="100000"/>
              </a:lnSpc>
              <a:spcBef>
                <a:spcPts val="665"/>
              </a:spcBef>
            </a:pPr>
            <a:r>
              <a:rPr lang="fr-FR" b="1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1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sz="1400" b="1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interrog</a:t>
            </a:r>
            <a:r>
              <a:rPr lang="fr-FR" sz="1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1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500" dirty="0">
              <a:latin typeface="Tahoma"/>
              <a:cs typeface="Tahoma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0D8315E1-8CB0-639A-A2A9-4BF6B2F5B5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82066" y="10280765"/>
            <a:ext cx="2096770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lang="fr-FR" spc="90" dirty="0"/>
              <a:t>Mai 2026</a:t>
            </a:r>
            <a:endParaRPr spc="50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7AFF605-FB83-CB5C-3783-D0B540E7E8DC}"/>
              </a:ext>
            </a:extLst>
          </p:cNvPr>
          <p:cNvSpPr/>
          <p:nvPr/>
        </p:nvSpPr>
        <p:spPr>
          <a:xfrm>
            <a:off x="666449" y="6931013"/>
            <a:ext cx="6354459" cy="627850"/>
          </a:xfrm>
          <a:custGeom>
            <a:avLst/>
            <a:gdLst/>
            <a:ahLst/>
            <a:cxnLst/>
            <a:rect l="l" t="t" r="r" b="b"/>
            <a:pathLst>
              <a:path w="2210434" h="911225">
                <a:moveTo>
                  <a:pt x="2053074" y="910771"/>
                </a:moveTo>
                <a:lnTo>
                  <a:pt x="157111" y="910771"/>
                </a:lnTo>
                <a:lnTo>
                  <a:pt x="149393" y="910582"/>
                </a:lnTo>
                <a:lnTo>
                  <a:pt x="111504" y="904007"/>
                </a:lnTo>
                <a:lnTo>
                  <a:pt x="76347" y="888424"/>
                </a:lnTo>
                <a:lnTo>
                  <a:pt x="46017" y="864754"/>
                </a:lnTo>
                <a:lnTo>
                  <a:pt x="22346" y="834423"/>
                </a:lnTo>
                <a:lnTo>
                  <a:pt x="6763" y="799267"/>
                </a:lnTo>
                <a:lnTo>
                  <a:pt x="188" y="761378"/>
                </a:lnTo>
                <a:lnTo>
                  <a:pt x="0" y="753659"/>
                </a:lnTo>
                <a:lnTo>
                  <a:pt x="0" y="157112"/>
                </a:lnTo>
                <a:lnTo>
                  <a:pt x="4709" y="118927"/>
                </a:lnTo>
                <a:lnTo>
                  <a:pt x="18549" y="83048"/>
                </a:lnTo>
                <a:lnTo>
                  <a:pt x="40692" y="51608"/>
                </a:lnTo>
                <a:lnTo>
                  <a:pt x="69825" y="26478"/>
                </a:lnTo>
                <a:lnTo>
                  <a:pt x="104190" y="9179"/>
                </a:lnTo>
                <a:lnTo>
                  <a:pt x="141712" y="754"/>
                </a:lnTo>
                <a:lnTo>
                  <a:pt x="157111" y="0"/>
                </a:lnTo>
                <a:lnTo>
                  <a:pt x="2053074" y="0"/>
                </a:lnTo>
                <a:lnTo>
                  <a:pt x="2091258" y="4709"/>
                </a:lnTo>
                <a:lnTo>
                  <a:pt x="2127136" y="18549"/>
                </a:lnTo>
                <a:lnTo>
                  <a:pt x="2158577" y="40692"/>
                </a:lnTo>
                <a:lnTo>
                  <a:pt x="2183707" y="69825"/>
                </a:lnTo>
                <a:lnTo>
                  <a:pt x="2201005" y="104190"/>
                </a:lnTo>
                <a:lnTo>
                  <a:pt x="2209431" y="141712"/>
                </a:lnTo>
                <a:lnTo>
                  <a:pt x="2210186" y="157112"/>
                </a:lnTo>
                <a:lnTo>
                  <a:pt x="2210186" y="753659"/>
                </a:lnTo>
                <a:lnTo>
                  <a:pt x="2205476" y="791843"/>
                </a:lnTo>
                <a:lnTo>
                  <a:pt x="2191635" y="827722"/>
                </a:lnTo>
                <a:lnTo>
                  <a:pt x="2169493" y="859163"/>
                </a:lnTo>
                <a:lnTo>
                  <a:pt x="2140360" y="884293"/>
                </a:lnTo>
                <a:lnTo>
                  <a:pt x="2105994" y="901591"/>
                </a:lnTo>
                <a:lnTo>
                  <a:pt x="2068473" y="910016"/>
                </a:lnTo>
                <a:lnTo>
                  <a:pt x="2053074" y="910771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 anchor="t"/>
          <a:lstStyle/>
          <a:p>
            <a:pPr algn="ctr">
              <a:lnSpc>
                <a:spcPct val="200000"/>
              </a:lnSpc>
            </a:pPr>
            <a:r>
              <a:rPr lang="fr-FR" b="1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sur le mois de mai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113A93A-B764-A7AD-1342-3260B8286844}"/>
              </a:ext>
            </a:extLst>
          </p:cNvPr>
          <p:cNvSpPr/>
          <p:nvPr/>
        </p:nvSpPr>
        <p:spPr>
          <a:xfrm>
            <a:off x="698138" y="4108324"/>
            <a:ext cx="6354459" cy="681498"/>
          </a:xfrm>
          <a:custGeom>
            <a:avLst/>
            <a:gdLst/>
            <a:ahLst/>
            <a:cxnLst/>
            <a:rect l="l" t="t" r="r" b="b"/>
            <a:pathLst>
              <a:path w="2210434" h="911225">
                <a:moveTo>
                  <a:pt x="2053074" y="910771"/>
                </a:moveTo>
                <a:lnTo>
                  <a:pt x="157111" y="910771"/>
                </a:lnTo>
                <a:lnTo>
                  <a:pt x="149393" y="910582"/>
                </a:lnTo>
                <a:lnTo>
                  <a:pt x="111504" y="904007"/>
                </a:lnTo>
                <a:lnTo>
                  <a:pt x="76347" y="888424"/>
                </a:lnTo>
                <a:lnTo>
                  <a:pt x="46017" y="864754"/>
                </a:lnTo>
                <a:lnTo>
                  <a:pt x="22346" y="834423"/>
                </a:lnTo>
                <a:lnTo>
                  <a:pt x="6763" y="799267"/>
                </a:lnTo>
                <a:lnTo>
                  <a:pt x="188" y="761378"/>
                </a:lnTo>
                <a:lnTo>
                  <a:pt x="0" y="753659"/>
                </a:lnTo>
                <a:lnTo>
                  <a:pt x="0" y="157112"/>
                </a:lnTo>
                <a:lnTo>
                  <a:pt x="4709" y="118927"/>
                </a:lnTo>
                <a:lnTo>
                  <a:pt x="18549" y="83048"/>
                </a:lnTo>
                <a:lnTo>
                  <a:pt x="40692" y="51608"/>
                </a:lnTo>
                <a:lnTo>
                  <a:pt x="69825" y="26478"/>
                </a:lnTo>
                <a:lnTo>
                  <a:pt x="104190" y="9179"/>
                </a:lnTo>
                <a:lnTo>
                  <a:pt x="141712" y="754"/>
                </a:lnTo>
                <a:lnTo>
                  <a:pt x="157111" y="0"/>
                </a:lnTo>
                <a:lnTo>
                  <a:pt x="2053074" y="0"/>
                </a:lnTo>
                <a:lnTo>
                  <a:pt x="2091258" y="4709"/>
                </a:lnTo>
                <a:lnTo>
                  <a:pt x="2127136" y="18549"/>
                </a:lnTo>
                <a:lnTo>
                  <a:pt x="2158577" y="40692"/>
                </a:lnTo>
                <a:lnTo>
                  <a:pt x="2183707" y="69825"/>
                </a:lnTo>
                <a:lnTo>
                  <a:pt x="2201005" y="104190"/>
                </a:lnTo>
                <a:lnTo>
                  <a:pt x="2209431" y="141712"/>
                </a:lnTo>
                <a:lnTo>
                  <a:pt x="2210186" y="157112"/>
                </a:lnTo>
                <a:lnTo>
                  <a:pt x="2210186" y="753659"/>
                </a:lnTo>
                <a:lnTo>
                  <a:pt x="2205476" y="791843"/>
                </a:lnTo>
                <a:lnTo>
                  <a:pt x="2191635" y="827722"/>
                </a:lnTo>
                <a:lnTo>
                  <a:pt x="2169493" y="859163"/>
                </a:lnTo>
                <a:lnTo>
                  <a:pt x="2140360" y="884293"/>
                </a:lnTo>
                <a:lnTo>
                  <a:pt x="2105994" y="901591"/>
                </a:lnTo>
                <a:lnTo>
                  <a:pt x="2068473" y="910016"/>
                </a:lnTo>
                <a:lnTo>
                  <a:pt x="2053074" y="910771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fr-FR" sz="1800" b="1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d’activité par rapport </a:t>
            </a:r>
          </a:p>
          <a:p>
            <a:pPr algn="ctr"/>
            <a:r>
              <a:rPr lang="fr-FR" sz="1800" b="1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même mois l’année précédente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796AA9-BA8C-4B34-9911-847C94DE6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601" y="4996550"/>
            <a:ext cx="3090465" cy="151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1C1064-5858-35BF-F036-0037F7E25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121" y="7730534"/>
            <a:ext cx="3309424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921" y="1341759"/>
            <a:ext cx="2884170" cy="779145"/>
          </a:xfrm>
          <a:custGeom>
            <a:avLst/>
            <a:gdLst/>
            <a:ahLst/>
            <a:cxnLst/>
            <a:rect l="l" t="t" r="r" b="b"/>
            <a:pathLst>
              <a:path w="2884170" h="779144">
                <a:moveTo>
                  <a:pt x="2645821" y="778685"/>
                </a:moveTo>
                <a:lnTo>
                  <a:pt x="238214" y="778685"/>
                </a:lnTo>
                <a:lnTo>
                  <a:pt x="190206" y="773845"/>
                </a:lnTo>
                <a:lnTo>
                  <a:pt x="145490" y="759965"/>
                </a:lnTo>
                <a:lnTo>
                  <a:pt x="105026" y="738001"/>
                </a:lnTo>
                <a:lnTo>
                  <a:pt x="69771" y="708913"/>
                </a:lnTo>
                <a:lnTo>
                  <a:pt x="40683" y="673658"/>
                </a:lnTo>
                <a:lnTo>
                  <a:pt x="18720" y="633194"/>
                </a:lnTo>
                <a:lnTo>
                  <a:pt x="4839" y="588479"/>
                </a:lnTo>
                <a:lnTo>
                  <a:pt x="0" y="540470"/>
                </a:lnTo>
                <a:lnTo>
                  <a:pt x="0" y="238214"/>
                </a:lnTo>
                <a:lnTo>
                  <a:pt x="4839" y="190206"/>
                </a:lnTo>
                <a:lnTo>
                  <a:pt x="18720" y="145490"/>
                </a:lnTo>
                <a:lnTo>
                  <a:pt x="40683" y="105026"/>
                </a:lnTo>
                <a:lnTo>
                  <a:pt x="69771" y="69771"/>
                </a:lnTo>
                <a:lnTo>
                  <a:pt x="105026" y="40683"/>
                </a:lnTo>
                <a:lnTo>
                  <a:pt x="145490" y="18720"/>
                </a:lnTo>
                <a:lnTo>
                  <a:pt x="190206" y="4839"/>
                </a:lnTo>
                <a:lnTo>
                  <a:pt x="238214" y="0"/>
                </a:lnTo>
                <a:lnTo>
                  <a:pt x="2645821" y="0"/>
                </a:lnTo>
                <a:lnTo>
                  <a:pt x="2692512" y="4619"/>
                </a:lnTo>
                <a:lnTo>
                  <a:pt x="2736982" y="18133"/>
                </a:lnTo>
                <a:lnTo>
                  <a:pt x="2777983" y="40022"/>
                </a:lnTo>
                <a:lnTo>
                  <a:pt x="2814265" y="69771"/>
                </a:lnTo>
                <a:lnTo>
                  <a:pt x="2844013" y="106053"/>
                </a:lnTo>
                <a:lnTo>
                  <a:pt x="2865903" y="147053"/>
                </a:lnTo>
                <a:lnTo>
                  <a:pt x="2879416" y="191524"/>
                </a:lnTo>
                <a:lnTo>
                  <a:pt x="2884036" y="238214"/>
                </a:lnTo>
                <a:lnTo>
                  <a:pt x="2884036" y="540470"/>
                </a:lnTo>
                <a:lnTo>
                  <a:pt x="2879196" y="588479"/>
                </a:lnTo>
                <a:lnTo>
                  <a:pt x="2865316" y="633194"/>
                </a:lnTo>
                <a:lnTo>
                  <a:pt x="2843353" y="673658"/>
                </a:lnTo>
                <a:lnTo>
                  <a:pt x="2814265" y="708913"/>
                </a:lnTo>
                <a:lnTo>
                  <a:pt x="2779009" y="738001"/>
                </a:lnTo>
                <a:lnTo>
                  <a:pt x="2738545" y="759965"/>
                </a:lnTo>
                <a:lnTo>
                  <a:pt x="2693830" y="773845"/>
                </a:lnTo>
                <a:lnTo>
                  <a:pt x="2645821" y="778685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886" y="1387896"/>
            <a:ext cx="2338240" cy="604716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459"/>
              </a:spcBef>
            </a:pPr>
            <a:r>
              <a:rPr sz="180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HEBERGEMENTS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50000"/>
              </a:lnSpc>
              <a:spcBef>
                <a:spcPts val="240"/>
              </a:spcBef>
            </a:pPr>
            <a:r>
              <a:rPr sz="12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spc="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fr-FR" sz="12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2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r>
              <a:rPr sz="12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totales)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970" y="2640179"/>
            <a:ext cx="1910080" cy="456565"/>
          </a:xfrm>
          <a:custGeom>
            <a:avLst/>
            <a:gdLst/>
            <a:ahLst/>
            <a:cxnLst/>
            <a:rect l="l" t="t" r="r" b="b"/>
            <a:pathLst>
              <a:path w="1910080" h="456564">
                <a:moveTo>
                  <a:pt x="1207112" y="456089"/>
                </a:moveTo>
                <a:lnTo>
                  <a:pt x="1189296" y="455458"/>
                </a:lnTo>
                <a:lnTo>
                  <a:pt x="1170056" y="453847"/>
                </a:lnTo>
                <a:lnTo>
                  <a:pt x="1167191" y="453939"/>
                </a:lnTo>
                <a:lnTo>
                  <a:pt x="1147151" y="453685"/>
                </a:lnTo>
                <a:lnTo>
                  <a:pt x="1127142" y="452874"/>
                </a:lnTo>
                <a:lnTo>
                  <a:pt x="1107164" y="451505"/>
                </a:lnTo>
                <a:lnTo>
                  <a:pt x="1087217" y="449579"/>
                </a:lnTo>
                <a:lnTo>
                  <a:pt x="1066042" y="448045"/>
                </a:lnTo>
                <a:lnTo>
                  <a:pt x="1044649" y="447468"/>
                </a:lnTo>
                <a:lnTo>
                  <a:pt x="1023168" y="447204"/>
                </a:lnTo>
                <a:lnTo>
                  <a:pt x="1001730" y="446610"/>
                </a:lnTo>
                <a:lnTo>
                  <a:pt x="957796" y="444627"/>
                </a:lnTo>
                <a:lnTo>
                  <a:pt x="935408" y="443179"/>
                </a:lnTo>
                <a:lnTo>
                  <a:pt x="910234" y="440858"/>
                </a:lnTo>
                <a:lnTo>
                  <a:pt x="904379" y="441044"/>
                </a:lnTo>
                <a:lnTo>
                  <a:pt x="805813" y="441044"/>
                </a:lnTo>
                <a:lnTo>
                  <a:pt x="798712" y="443363"/>
                </a:lnTo>
                <a:lnTo>
                  <a:pt x="772974" y="441668"/>
                </a:lnTo>
                <a:lnTo>
                  <a:pt x="736295" y="440262"/>
                </a:lnTo>
                <a:lnTo>
                  <a:pt x="717991" y="439281"/>
                </a:lnTo>
                <a:lnTo>
                  <a:pt x="698567" y="437605"/>
                </a:lnTo>
                <a:lnTo>
                  <a:pt x="679122" y="436659"/>
                </a:lnTo>
                <a:lnTo>
                  <a:pt x="659655" y="436445"/>
                </a:lnTo>
                <a:lnTo>
                  <a:pt x="640165" y="436962"/>
                </a:lnTo>
                <a:lnTo>
                  <a:pt x="630840" y="437784"/>
                </a:lnTo>
                <a:lnTo>
                  <a:pt x="621503" y="438274"/>
                </a:lnTo>
                <a:lnTo>
                  <a:pt x="612155" y="438433"/>
                </a:lnTo>
                <a:lnTo>
                  <a:pt x="602794" y="438260"/>
                </a:lnTo>
                <a:lnTo>
                  <a:pt x="584998" y="437257"/>
                </a:lnTo>
                <a:lnTo>
                  <a:pt x="531696" y="435013"/>
                </a:lnTo>
                <a:lnTo>
                  <a:pt x="511104" y="433965"/>
                </a:lnTo>
                <a:lnTo>
                  <a:pt x="490521" y="433770"/>
                </a:lnTo>
                <a:lnTo>
                  <a:pt x="469949" y="434429"/>
                </a:lnTo>
                <a:lnTo>
                  <a:pt x="449386" y="435941"/>
                </a:lnTo>
                <a:lnTo>
                  <a:pt x="440604" y="435941"/>
                </a:lnTo>
                <a:lnTo>
                  <a:pt x="413969" y="436430"/>
                </a:lnTo>
                <a:lnTo>
                  <a:pt x="387371" y="435944"/>
                </a:lnTo>
                <a:lnTo>
                  <a:pt x="360809" y="434482"/>
                </a:lnTo>
                <a:lnTo>
                  <a:pt x="334283" y="432045"/>
                </a:lnTo>
                <a:lnTo>
                  <a:pt x="327712" y="431626"/>
                </a:lnTo>
                <a:lnTo>
                  <a:pt x="321141" y="431626"/>
                </a:lnTo>
                <a:lnTo>
                  <a:pt x="314570" y="432045"/>
                </a:lnTo>
                <a:lnTo>
                  <a:pt x="218900" y="432045"/>
                </a:lnTo>
                <a:lnTo>
                  <a:pt x="159105" y="424500"/>
                </a:lnTo>
                <a:lnTo>
                  <a:pt x="102396" y="404213"/>
                </a:lnTo>
                <a:lnTo>
                  <a:pt x="70258" y="383476"/>
                </a:lnTo>
                <a:lnTo>
                  <a:pt x="44471" y="355321"/>
                </a:lnTo>
                <a:lnTo>
                  <a:pt x="20195" y="318357"/>
                </a:lnTo>
                <a:lnTo>
                  <a:pt x="4391" y="277113"/>
                </a:lnTo>
                <a:lnTo>
                  <a:pt x="0" y="209018"/>
                </a:lnTo>
                <a:lnTo>
                  <a:pt x="1278" y="197185"/>
                </a:lnTo>
                <a:lnTo>
                  <a:pt x="16422" y="152443"/>
                </a:lnTo>
                <a:lnTo>
                  <a:pt x="46778" y="113537"/>
                </a:lnTo>
                <a:lnTo>
                  <a:pt x="77171" y="85073"/>
                </a:lnTo>
                <a:lnTo>
                  <a:pt x="120466" y="60113"/>
                </a:lnTo>
                <a:lnTo>
                  <a:pt x="159197" y="45444"/>
                </a:lnTo>
                <a:lnTo>
                  <a:pt x="206611" y="32409"/>
                </a:lnTo>
                <a:lnTo>
                  <a:pt x="237291" y="26556"/>
                </a:lnTo>
                <a:lnTo>
                  <a:pt x="256552" y="22172"/>
                </a:lnTo>
                <a:lnTo>
                  <a:pt x="296997" y="15464"/>
                </a:lnTo>
                <a:lnTo>
                  <a:pt x="343526" y="12602"/>
                </a:lnTo>
                <a:lnTo>
                  <a:pt x="409354" y="10335"/>
                </a:lnTo>
                <a:lnTo>
                  <a:pt x="442286" y="10019"/>
                </a:lnTo>
                <a:lnTo>
                  <a:pt x="497221" y="10019"/>
                </a:lnTo>
                <a:lnTo>
                  <a:pt x="505143" y="9237"/>
                </a:lnTo>
                <a:lnTo>
                  <a:pt x="513078" y="8698"/>
                </a:lnTo>
                <a:lnTo>
                  <a:pt x="521026" y="8402"/>
                </a:lnTo>
                <a:lnTo>
                  <a:pt x="528987" y="8349"/>
                </a:lnTo>
                <a:lnTo>
                  <a:pt x="547649" y="9906"/>
                </a:lnTo>
                <a:lnTo>
                  <a:pt x="566327" y="10656"/>
                </a:lnTo>
                <a:lnTo>
                  <a:pt x="585020" y="10601"/>
                </a:lnTo>
                <a:lnTo>
                  <a:pt x="631757" y="8569"/>
                </a:lnTo>
                <a:lnTo>
                  <a:pt x="645771" y="7719"/>
                </a:lnTo>
                <a:lnTo>
                  <a:pt x="668561" y="5766"/>
                </a:lnTo>
                <a:lnTo>
                  <a:pt x="677325" y="5631"/>
                </a:lnTo>
                <a:lnTo>
                  <a:pt x="686079" y="6091"/>
                </a:lnTo>
                <a:lnTo>
                  <a:pt x="694821" y="7143"/>
                </a:lnTo>
                <a:lnTo>
                  <a:pt x="698414" y="7698"/>
                </a:lnTo>
                <a:lnTo>
                  <a:pt x="722213" y="8233"/>
                </a:lnTo>
                <a:lnTo>
                  <a:pt x="744151" y="9323"/>
                </a:lnTo>
                <a:lnTo>
                  <a:pt x="766089" y="10205"/>
                </a:lnTo>
                <a:lnTo>
                  <a:pt x="788062" y="10112"/>
                </a:lnTo>
                <a:lnTo>
                  <a:pt x="837514" y="6394"/>
                </a:lnTo>
                <a:lnTo>
                  <a:pt x="861965" y="3239"/>
                </a:lnTo>
                <a:lnTo>
                  <a:pt x="869844" y="2340"/>
                </a:lnTo>
                <a:lnTo>
                  <a:pt x="877754" y="1755"/>
                </a:lnTo>
                <a:lnTo>
                  <a:pt x="894036" y="1317"/>
                </a:lnTo>
                <a:lnTo>
                  <a:pt x="910406" y="10"/>
                </a:lnTo>
                <a:lnTo>
                  <a:pt x="918486" y="0"/>
                </a:lnTo>
                <a:lnTo>
                  <a:pt x="983970" y="2791"/>
                </a:lnTo>
                <a:lnTo>
                  <a:pt x="1019949" y="3293"/>
                </a:lnTo>
                <a:lnTo>
                  <a:pt x="1091888" y="4174"/>
                </a:lnTo>
                <a:lnTo>
                  <a:pt x="1146753" y="7605"/>
                </a:lnTo>
                <a:lnTo>
                  <a:pt x="1165042" y="9277"/>
                </a:lnTo>
                <a:lnTo>
                  <a:pt x="1183961" y="10768"/>
                </a:lnTo>
                <a:lnTo>
                  <a:pt x="1202880" y="11265"/>
                </a:lnTo>
                <a:lnTo>
                  <a:pt x="1221799" y="10768"/>
                </a:lnTo>
                <a:lnTo>
                  <a:pt x="1240718" y="9277"/>
                </a:lnTo>
                <a:lnTo>
                  <a:pt x="1245109" y="9277"/>
                </a:lnTo>
                <a:lnTo>
                  <a:pt x="1285229" y="6976"/>
                </a:lnTo>
                <a:lnTo>
                  <a:pt x="1325305" y="5972"/>
                </a:lnTo>
                <a:lnTo>
                  <a:pt x="1365364" y="5924"/>
                </a:lnTo>
                <a:lnTo>
                  <a:pt x="1405431" y="6494"/>
                </a:lnTo>
                <a:lnTo>
                  <a:pt x="1414977" y="6760"/>
                </a:lnTo>
                <a:lnTo>
                  <a:pt x="1434138" y="7746"/>
                </a:lnTo>
                <a:lnTo>
                  <a:pt x="1443736" y="7700"/>
                </a:lnTo>
                <a:lnTo>
                  <a:pt x="1451376" y="7439"/>
                </a:lnTo>
                <a:lnTo>
                  <a:pt x="1466689" y="6291"/>
                </a:lnTo>
                <a:lnTo>
                  <a:pt x="1474381" y="6030"/>
                </a:lnTo>
                <a:lnTo>
                  <a:pt x="1494363" y="6731"/>
                </a:lnTo>
                <a:lnTo>
                  <a:pt x="1514306" y="7955"/>
                </a:lnTo>
                <a:lnTo>
                  <a:pt x="1534210" y="9700"/>
                </a:lnTo>
                <a:lnTo>
                  <a:pt x="1554074" y="11967"/>
                </a:lnTo>
                <a:lnTo>
                  <a:pt x="1563900" y="12860"/>
                </a:lnTo>
                <a:lnTo>
                  <a:pt x="1573753" y="13405"/>
                </a:lnTo>
                <a:lnTo>
                  <a:pt x="1629097" y="15145"/>
                </a:lnTo>
                <a:lnTo>
                  <a:pt x="1646895" y="15887"/>
                </a:lnTo>
                <a:lnTo>
                  <a:pt x="1696724" y="20328"/>
                </a:lnTo>
                <a:lnTo>
                  <a:pt x="1758667" y="35543"/>
                </a:lnTo>
                <a:lnTo>
                  <a:pt x="1812539" y="60630"/>
                </a:lnTo>
                <a:lnTo>
                  <a:pt x="1853227" y="95420"/>
                </a:lnTo>
                <a:lnTo>
                  <a:pt x="1882244" y="135790"/>
                </a:lnTo>
                <a:lnTo>
                  <a:pt x="1900229" y="176286"/>
                </a:lnTo>
                <a:lnTo>
                  <a:pt x="1909589" y="226639"/>
                </a:lnTo>
                <a:lnTo>
                  <a:pt x="1909293" y="241030"/>
                </a:lnTo>
                <a:lnTo>
                  <a:pt x="1900067" y="283374"/>
                </a:lnTo>
                <a:lnTo>
                  <a:pt x="1871687" y="331003"/>
                </a:lnTo>
                <a:lnTo>
                  <a:pt x="1833335" y="366721"/>
                </a:lnTo>
                <a:lnTo>
                  <a:pt x="1779686" y="396004"/>
                </a:lnTo>
                <a:lnTo>
                  <a:pt x="1715267" y="419012"/>
                </a:lnTo>
                <a:lnTo>
                  <a:pt x="1660121" y="430537"/>
                </a:lnTo>
                <a:lnTo>
                  <a:pt x="1616724" y="436567"/>
                </a:lnTo>
                <a:lnTo>
                  <a:pt x="1573881" y="440473"/>
                </a:lnTo>
                <a:lnTo>
                  <a:pt x="1531839" y="442496"/>
                </a:lnTo>
                <a:lnTo>
                  <a:pt x="1510818" y="442899"/>
                </a:lnTo>
                <a:lnTo>
                  <a:pt x="1500149" y="443358"/>
                </a:lnTo>
                <a:lnTo>
                  <a:pt x="1489508" y="444130"/>
                </a:lnTo>
                <a:lnTo>
                  <a:pt x="1478894" y="445214"/>
                </a:lnTo>
                <a:lnTo>
                  <a:pt x="1466844" y="446748"/>
                </a:lnTo>
                <a:lnTo>
                  <a:pt x="1463917" y="446610"/>
                </a:lnTo>
                <a:lnTo>
                  <a:pt x="1447999" y="446852"/>
                </a:lnTo>
                <a:lnTo>
                  <a:pt x="1432081" y="447503"/>
                </a:lnTo>
                <a:lnTo>
                  <a:pt x="1416199" y="448450"/>
                </a:lnTo>
                <a:lnTo>
                  <a:pt x="1400386" y="449579"/>
                </a:lnTo>
                <a:lnTo>
                  <a:pt x="1382868" y="450373"/>
                </a:lnTo>
                <a:lnTo>
                  <a:pt x="1365351" y="450646"/>
                </a:lnTo>
                <a:lnTo>
                  <a:pt x="1347833" y="451197"/>
                </a:lnTo>
                <a:lnTo>
                  <a:pt x="1330315" y="452826"/>
                </a:lnTo>
                <a:lnTo>
                  <a:pt x="1325364" y="453475"/>
                </a:lnTo>
                <a:lnTo>
                  <a:pt x="1320038" y="451063"/>
                </a:lnTo>
                <a:lnTo>
                  <a:pt x="1315087" y="451620"/>
                </a:lnTo>
                <a:lnTo>
                  <a:pt x="1297048" y="453155"/>
                </a:lnTo>
                <a:lnTo>
                  <a:pt x="1278965" y="453672"/>
                </a:lnTo>
                <a:lnTo>
                  <a:pt x="1260865" y="453929"/>
                </a:lnTo>
                <a:lnTo>
                  <a:pt x="1242774" y="454681"/>
                </a:lnTo>
                <a:lnTo>
                  <a:pt x="1224938" y="455830"/>
                </a:lnTo>
                <a:lnTo>
                  <a:pt x="1207112" y="456089"/>
                </a:lnTo>
                <a:close/>
              </a:path>
            </a:pathLst>
          </a:custGeom>
          <a:solidFill>
            <a:srgbClr val="F6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3560" y="2642436"/>
            <a:ext cx="1910079" cy="512990"/>
          </a:xfrm>
          <a:custGeom>
            <a:avLst/>
            <a:gdLst/>
            <a:ahLst/>
            <a:cxnLst/>
            <a:rect l="l" t="t" r="r" b="b"/>
            <a:pathLst>
              <a:path w="1910079" h="456564">
                <a:moveTo>
                  <a:pt x="1207112" y="456089"/>
                </a:moveTo>
                <a:lnTo>
                  <a:pt x="1189296" y="455458"/>
                </a:lnTo>
                <a:lnTo>
                  <a:pt x="1170056" y="453847"/>
                </a:lnTo>
                <a:lnTo>
                  <a:pt x="1167191" y="453939"/>
                </a:lnTo>
                <a:lnTo>
                  <a:pt x="1147151" y="453685"/>
                </a:lnTo>
                <a:lnTo>
                  <a:pt x="1127142" y="452874"/>
                </a:lnTo>
                <a:lnTo>
                  <a:pt x="1107164" y="451505"/>
                </a:lnTo>
                <a:lnTo>
                  <a:pt x="1087217" y="449579"/>
                </a:lnTo>
                <a:lnTo>
                  <a:pt x="1066042" y="448045"/>
                </a:lnTo>
                <a:lnTo>
                  <a:pt x="1044649" y="447468"/>
                </a:lnTo>
                <a:lnTo>
                  <a:pt x="1023168" y="447204"/>
                </a:lnTo>
                <a:lnTo>
                  <a:pt x="1001730" y="446610"/>
                </a:lnTo>
                <a:lnTo>
                  <a:pt x="957796" y="444627"/>
                </a:lnTo>
                <a:lnTo>
                  <a:pt x="935408" y="443179"/>
                </a:lnTo>
                <a:lnTo>
                  <a:pt x="910234" y="440858"/>
                </a:lnTo>
                <a:lnTo>
                  <a:pt x="904379" y="441044"/>
                </a:lnTo>
                <a:lnTo>
                  <a:pt x="805813" y="441044"/>
                </a:lnTo>
                <a:lnTo>
                  <a:pt x="798712" y="443363"/>
                </a:lnTo>
                <a:lnTo>
                  <a:pt x="772974" y="441668"/>
                </a:lnTo>
                <a:lnTo>
                  <a:pt x="736295" y="440262"/>
                </a:lnTo>
                <a:lnTo>
                  <a:pt x="717991" y="439281"/>
                </a:lnTo>
                <a:lnTo>
                  <a:pt x="698567" y="437605"/>
                </a:lnTo>
                <a:lnTo>
                  <a:pt x="679122" y="436659"/>
                </a:lnTo>
                <a:lnTo>
                  <a:pt x="659655" y="436445"/>
                </a:lnTo>
                <a:lnTo>
                  <a:pt x="640165" y="436962"/>
                </a:lnTo>
                <a:lnTo>
                  <a:pt x="630840" y="437784"/>
                </a:lnTo>
                <a:lnTo>
                  <a:pt x="621503" y="438274"/>
                </a:lnTo>
                <a:lnTo>
                  <a:pt x="612155" y="438433"/>
                </a:lnTo>
                <a:lnTo>
                  <a:pt x="602794" y="438260"/>
                </a:lnTo>
                <a:lnTo>
                  <a:pt x="584998" y="437257"/>
                </a:lnTo>
                <a:lnTo>
                  <a:pt x="531696" y="435013"/>
                </a:lnTo>
                <a:lnTo>
                  <a:pt x="511104" y="433965"/>
                </a:lnTo>
                <a:lnTo>
                  <a:pt x="490521" y="433770"/>
                </a:lnTo>
                <a:lnTo>
                  <a:pt x="469949" y="434429"/>
                </a:lnTo>
                <a:lnTo>
                  <a:pt x="449386" y="435941"/>
                </a:lnTo>
                <a:lnTo>
                  <a:pt x="440604" y="435941"/>
                </a:lnTo>
                <a:lnTo>
                  <a:pt x="413969" y="436430"/>
                </a:lnTo>
                <a:lnTo>
                  <a:pt x="387371" y="435944"/>
                </a:lnTo>
                <a:lnTo>
                  <a:pt x="360809" y="434482"/>
                </a:lnTo>
                <a:lnTo>
                  <a:pt x="334283" y="432045"/>
                </a:lnTo>
                <a:lnTo>
                  <a:pt x="327712" y="431626"/>
                </a:lnTo>
                <a:lnTo>
                  <a:pt x="321141" y="431626"/>
                </a:lnTo>
                <a:lnTo>
                  <a:pt x="314570" y="432045"/>
                </a:lnTo>
                <a:lnTo>
                  <a:pt x="218900" y="432045"/>
                </a:lnTo>
                <a:lnTo>
                  <a:pt x="159105" y="424500"/>
                </a:lnTo>
                <a:lnTo>
                  <a:pt x="102396" y="404213"/>
                </a:lnTo>
                <a:lnTo>
                  <a:pt x="70258" y="383476"/>
                </a:lnTo>
                <a:lnTo>
                  <a:pt x="44471" y="355321"/>
                </a:lnTo>
                <a:lnTo>
                  <a:pt x="20195" y="318357"/>
                </a:lnTo>
                <a:lnTo>
                  <a:pt x="4391" y="277113"/>
                </a:lnTo>
                <a:lnTo>
                  <a:pt x="0" y="209018"/>
                </a:lnTo>
                <a:lnTo>
                  <a:pt x="1278" y="197185"/>
                </a:lnTo>
                <a:lnTo>
                  <a:pt x="16422" y="152443"/>
                </a:lnTo>
                <a:lnTo>
                  <a:pt x="46778" y="113537"/>
                </a:lnTo>
                <a:lnTo>
                  <a:pt x="77171" y="85073"/>
                </a:lnTo>
                <a:lnTo>
                  <a:pt x="120466" y="60113"/>
                </a:lnTo>
                <a:lnTo>
                  <a:pt x="159197" y="45444"/>
                </a:lnTo>
                <a:lnTo>
                  <a:pt x="206611" y="32409"/>
                </a:lnTo>
                <a:lnTo>
                  <a:pt x="237291" y="26556"/>
                </a:lnTo>
                <a:lnTo>
                  <a:pt x="256552" y="22172"/>
                </a:lnTo>
                <a:lnTo>
                  <a:pt x="296997" y="15464"/>
                </a:lnTo>
                <a:lnTo>
                  <a:pt x="343526" y="12602"/>
                </a:lnTo>
                <a:lnTo>
                  <a:pt x="409354" y="10335"/>
                </a:lnTo>
                <a:lnTo>
                  <a:pt x="442286" y="10019"/>
                </a:lnTo>
                <a:lnTo>
                  <a:pt x="497221" y="10019"/>
                </a:lnTo>
                <a:lnTo>
                  <a:pt x="505143" y="9237"/>
                </a:lnTo>
                <a:lnTo>
                  <a:pt x="513078" y="8698"/>
                </a:lnTo>
                <a:lnTo>
                  <a:pt x="521026" y="8402"/>
                </a:lnTo>
                <a:lnTo>
                  <a:pt x="528987" y="8349"/>
                </a:lnTo>
                <a:lnTo>
                  <a:pt x="547649" y="9906"/>
                </a:lnTo>
                <a:lnTo>
                  <a:pt x="566327" y="10656"/>
                </a:lnTo>
                <a:lnTo>
                  <a:pt x="585020" y="10601"/>
                </a:lnTo>
                <a:lnTo>
                  <a:pt x="631757" y="8569"/>
                </a:lnTo>
                <a:lnTo>
                  <a:pt x="645771" y="7719"/>
                </a:lnTo>
                <a:lnTo>
                  <a:pt x="668561" y="5766"/>
                </a:lnTo>
                <a:lnTo>
                  <a:pt x="677325" y="5631"/>
                </a:lnTo>
                <a:lnTo>
                  <a:pt x="686079" y="6091"/>
                </a:lnTo>
                <a:lnTo>
                  <a:pt x="694821" y="7143"/>
                </a:lnTo>
                <a:lnTo>
                  <a:pt x="698414" y="7698"/>
                </a:lnTo>
                <a:lnTo>
                  <a:pt x="722213" y="8233"/>
                </a:lnTo>
                <a:lnTo>
                  <a:pt x="744151" y="9323"/>
                </a:lnTo>
                <a:lnTo>
                  <a:pt x="766089" y="10205"/>
                </a:lnTo>
                <a:lnTo>
                  <a:pt x="788062" y="10112"/>
                </a:lnTo>
                <a:lnTo>
                  <a:pt x="837514" y="6394"/>
                </a:lnTo>
                <a:lnTo>
                  <a:pt x="861965" y="3239"/>
                </a:lnTo>
                <a:lnTo>
                  <a:pt x="869844" y="2340"/>
                </a:lnTo>
                <a:lnTo>
                  <a:pt x="877754" y="1755"/>
                </a:lnTo>
                <a:lnTo>
                  <a:pt x="894036" y="1317"/>
                </a:lnTo>
                <a:lnTo>
                  <a:pt x="910406" y="10"/>
                </a:lnTo>
                <a:lnTo>
                  <a:pt x="918486" y="0"/>
                </a:lnTo>
                <a:lnTo>
                  <a:pt x="983970" y="2791"/>
                </a:lnTo>
                <a:lnTo>
                  <a:pt x="1019949" y="3293"/>
                </a:lnTo>
                <a:lnTo>
                  <a:pt x="1091888" y="4174"/>
                </a:lnTo>
                <a:lnTo>
                  <a:pt x="1146753" y="7605"/>
                </a:lnTo>
                <a:lnTo>
                  <a:pt x="1165042" y="9277"/>
                </a:lnTo>
                <a:lnTo>
                  <a:pt x="1183961" y="10768"/>
                </a:lnTo>
                <a:lnTo>
                  <a:pt x="1202880" y="11265"/>
                </a:lnTo>
                <a:lnTo>
                  <a:pt x="1221799" y="10768"/>
                </a:lnTo>
                <a:lnTo>
                  <a:pt x="1240718" y="9277"/>
                </a:lnTo>
                <a:lnTo>
                  <a:pt x="1245109" y="9277"/>
                </a:lnTo>
                <a:lnTo>
                  <a:pt x="1285229" y="6976"/>
                </a:lnTo>
                <a:lnTo>
                  <a:pt x="1325305" y="5972"/>
                </a:lnTo>
                <a:lnTo>
                  <a:pt x="1365364" y="5924"/>
                </a:lnTo>
                <a:lnTo>
                  <a:pt x="1405431" y="6494"/>
                </a:lnTo>
                <a:lnTo>
                  <a:pt x="1414977" y="6760"/>
                </a:lnTo>
                <a:lnTo>
                  <a:pt x="1434138" y="7746"/>
                </a:lnTo>
                <a:lnTo>
                  <a:pt x="1443736" y="7700"/>
                </a:lnTo>
                <a:lnTo>
                  <a:pt x="1451376" y="7439"/>
                </a:lnTo>
                <a:lnTo>
                  <a:pt x="1466689" y="6291"/>
                </a:lnTo>
                <a:lnTo>
                  <a:pt x="1474381" y="6030"/>
                </a:lnTo>
                <a:lnTo>
                  <a:pt x="1494363" y="6731"/>
                </a:lnTo>
                <a:lnTo>
                  <a:pt x="1514306" y="7955"/>
                </a:lnTo>
                <a:lnTo>
                  <a:pt x="1534210" y="9700"/>
                </a:lnTo>
                <a:lnTo>
                  <a:pt x="1554074" y="11967"/>
                </a:lnTo>
                <a:lnTo>
                  <a:pt x="1563900" y="12860"/>
                </a:lnTo>
                <a:lnTo>
                  <a:pt x="1573753" y="13405"/>
                </a:lnTo>
                <a:lnTo>
                  <a:pt x="1629097" y="15145"/>
                </a:lnTo>
                <a:lnTo>
                  <a:pt x="1646895" y="15887"/>
                </a:lnTo>
                <a:lnTo>
                  <a:pt x="1696724" y="20328"/>
                </a:lnTo>
                <a:lnTo>
                  <a:pt x="1758667" y="35543"/>
                </a:lnTo>
                <a:lnTo>
                  <a:pt x="1812539" y="60630"/>
                </a:lnTo>
                <a:lnTo>
                  <a:pt x="1853227" y="95420"/>
                </a:lnTo>
                <a:lnTo>
                  <a:pt x="1882244" y="135790"/>
                </a:lnTo>
                <a:lnTo>
                  <a:pt x="1900229" y="176286"/>
                </a:lnTo>
                <a:lnTo>
                  <a:pt x="1909589" y="226639"/>
                </a:lnTo>
                <a:lnTo>
                  <a:pt x="1909293" y="241030"/>
                </a:lnTo>
                <a:lnTo>
                  <a:pt x="1900067" y="283374"/>
                </a:lnTo>
                <a:lnTo>
                  <a:pt x="1871687" y="331003"/>
                </a:lnTo>
                <a:lnTo>
                  <a:pt x="1833335" y="366721"/>
                </a:lnTo>
                <a:lnTo>
                  <a:pt x="1779686" y="396004"/>
                </a:lnTo>
                <a:lnTo>
                  <a:pt x="1715267" y="419012"/>
                </a:lnTo>
                <a:lnTo>
                  <a:pt x="1660121" y="430537"/>
                </a:lnTo>
                <a:lnTo>
                  <a:pt x="1616724" y="436567"/>
                </a:lnTo>
                <a:lnTo>
                  <a:pt x="1573881" y="440473"/>
                </a:lnTo>
                <a:lnTo>
                  <a:pt x="1531839" y="442496"/>
                </a:lnTo>
                <a:lnTo>
                  <a:pt x="1510818" y="442899"/>
                </a:lnTo>
                <a:lnTo>
                  <a:pt x="1500149" y="443358"/>
                </a:lnTo>
                <a:lnTo>
                  <a:pt x="1489508" y="444130"/>
                </a:lnTo>
                <a:lnTo>
                  <a:pt x="1478894" y="445214"/>
                </a:lnTo>
                <a:lnTo>
                  <a:pt x="1466844" y="446748"/>
                </a:lnTo>
                <a:lnTo>
                  <a:pt x="1463917" y="446610"/>
                </a:lnTo>
                <a:lnTo>
                  <a:pt x="1447999" y="446852"/>
                </a:lnTo>
                <a:lnTo>
                  <a:pt x="1432081" y="447503"/>
                </a:lnTo>
                <a:lnTo>
                  <a:pt x="1416199" y="448450"/>
                </a:lnTo>
                <a:lnTo>
                  <a:pt x="1400386" y="449579"/>
                </a:lnTo>
                <a:lnTo>
                  <a:pt x="1382868" y="450373"/>
                </a:lnTo>
                <a:lnTo>
                  <a:pt x="1365351" y="450646"/>
                </a:lnTo>
                <a:lnTo>
                  <a:pt x="1347833" y="451197"/>
                </a:lnTo>
                <a:lnTo>
                  <a:pt x="1330315" y="452826"/>
                </a:lnTo>
                <a:lnTo>
                  <a:pt x="1325364" y="453475"/>
                </a:lnTo>
                <a:lnTo>
                  <a:pt x="1320038" y="451063"/>
                </a:lnTo>
                <a:lnTo>
                  <a:pt x="1315087" y="451620"/>
                </a:lnTo>
                <a:lnTo>
                  <a:pt x="1297048" y="453155"/>
                </a:lnTo>
                <a:lnTo>
                  <a:pt x="1278965" y="453672"/>
                </a:lnTo>
                <a:lnTo>
                  <a:pt x="1260865" y="453929"/>
                </a:lnTo>
                <a:lnTo>
                  <a:pt x="1242774" y="454681"/>
                </a:lnTo>
                <a:lnTo>
                  <a:pt x="1224938" y="455830"/>
                </a:lnTo>
                <a:lnTo>
                  <a:pt x="1207112" y="456089"/>
                </a:lnTo>
                <a:close/>
              </a:path>
            </a:pathLst>
          </a:custGeom>
          <a:solidFill>
            <a:srgbClr val="F6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7320" y="2729568"/>
            <a:ext cx="15212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10" dirty="0">
                <a:latin typeface="Arial" panose="020B0604020202020204" pitchFamily="34" charset="0"/>
                <a:cs typeface="Arial" panose="020B0604020202020204" pitchFamily="34" charset="0"/>
              </a:rPr>
              <a:t>Résidences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1363" y="2536189"/>
            <a:ext cx="2241897" cy="725484"/>
          </a:xfrm>
          <a:custGeom>
            <a:avLst/>
            <a:gdLst/>
            <a:ahLst/>
            <a:cxnLst/>
            <a:rect l="l" t="t" r="r" b="b"/>
            <a:pathLst>
              <a:path w="2427604" h="579755">
                <a:moveTo>
                  <a:pt x="1534258" y="579613"/>
                </a:moveTo>
                <a:lnTo>
                  <a:pt x="1511612" y="578812"/>
                </a:lnTo>
                <a:lnTo>
                  <a:pt x="1487158" y="576764"/>
                </a:lnTo>
                <a:lnTo>
                  <a:pt x="1483517" y="576881"/>
                </a:lnTo>
                <a:lnTo>
                  <a:pt x="1458046" y="576558"/>
                </a:lnTo>
                <a:lnTo>
                  <a:pt x="1432614" y="575527"/>
                </a:lnTo>
                <a:lnTo>
                  <a:pt x="1407222" y="573788"/>
                </a:lnTo>
                <a:lnTo>
                  <a:pt x="1381868" y="571340"/>
                </a:lnTo>
                <a:lnTo>
                  <a:pt x="1354955" y="569391"/>
                </a:lnTo>
                <a:lnTo>
                  <a:pt x="1327764" y="568658"/>
                </a:lnTo>
                <a:lnTo>
                  <a:pt x="1300461" y="568322"/>
                </a:lnTo>
                <a:lnTo>
                  <a:pt x="1273214" y="567567"/>
                </a:lnTo>
                <a:lnTo>
                  <a:pt x="1217373" y="565047"/>
                </a:lnTo>
                <a:lnTo>
                  <a:pt x="1188918" y="563207"/>
                </a:lnTo>
                <a:lnTo>
                  <a:pt x="1156920" y="560258"/>
                </a:lnTo>
                <a:lnTo>
                  <a:pt x="1149479" y="560493"/>
                </a:lnTo>
                <a:lnTo>
                  <a:pt x="1033462" y="560493"/>
                </a:lnTo>
                <a:lnTo>
                  <a:pt x="1026551" y="560943"/>
                </a:lnTo>
                <a:lnTo>
                  <a:pt x="1012772" y="562682"/>
                </a:lnTo>
                <a:lnTo>
                  <a:pt x="1005794" y="562733"/>
                </a:lnTo>
                <a:lnTo>
                  <a:pt x="982462" y="561287"/>
                </a:lnTo>
                <a:lnTo>
                  <a:pt x="935842" y="559500"/>
                </a:lnTo>
                <a:lnTo>
                  <a:pt x="912577" y="558253"/>
                </a:lnTo>
                <a:lnTo>
                  <a:pt x="887890" y="556123"/>
                </a:lnTo>
                <a:lnTo>
                  <a:pt x="863174" y="554921"/>
                </a:lnTo>
                <a:lnTo>
                  <a:pt x="838431" y="554649"/>
                </a:lnTo>
                <a:lnTo>
                  <a:pt x="813660" y="555306"/>
                </a:lnTo>
                <a:lnTo>
                  <a:pt x="801807" y="556350"/>
                </a:lnTo>
                <a:lnTo>
                  <a:pt x="789940" y="556974"/>
                </a:lnTo>
                <a:lnTo>
                  <a:pt x="778058" y="557176"/>
                </a:lnTo>
                <a:lnTo>
                  <a:pt x="766161" y="556956"/>
                </a:lnTo>
                <a:lnTo>
                  <a:pt x="743541" y="555681"/>
                </a:lnTo>
                <a:lnTo>
                  <a:pt x="675793" y="552830"/>
                </a:lnTo>
                <a:lnTo>
                  <a:pt x="649621" y="551497"/>
                </a:lnTo>
                <a:lnTo>
                  <a:pt x="623460" y="551249"/>
                </a:lnTo>
                <a:lnTo>
                  <a:pt x="597312" y="552086"/>
                </a:lnTo>
                <a:lnTo>
                  <a:pt x="571177" y="554009"/>
                </a:lnTo>
                <a:lnTo>
                  <a:pt x="560014" y="554009"/>
                </a:lnTo>
                <a:lnTo>
                  <a:pt x="526161" y="554630"/>
                </a:lnTo>
                <a:lnTo>
                  <a:pt x="492355" y="554012"/>
                </a:lnTo>
                <a:lnTo>
                  <a:pt x="458594" y="552154"/>
                </a:lnTo>
                <a:lnTo>
                  <a:pt x="424879" y="549057"/>
                </a:lnTo>
                <a:lnTo>
                  <a:pt x="416527" y="548525"/>
                </a:lnTo>
                <a:lnTo>
                  <a:pt x="408175" y="548525"/>
                </a:lnTo>
                <a:lnTo>
                  <a:pt x="399823" y="549057"/>
                </a:lnTo>
                <a:lnTo>
                  <a:pt x="278226" y="549057"/>
                </a:lnTo>
                <a:lnTo>
                  <a:pt x="239734" y="546287"/>
                </a:lnTo>
                <a:lnTo>
                  <a:pt x="202224" y="539469"/>
                </a:lnTo>
                <a:lnTo>
                  <a:pt x="165695" y="528602"/>
                </a:lnTo>
                <a:lnTo>
                  <a:pt x="130147" y="513687"/>
                </a:lnTo>
                <a:lnTo>
                  <a:pt x="89300" y="487334"/>
                </a:lnTo>
                <a:lnTo>
                  <a:pt x="56523" y="451554"/>
                </a:lnTo>
                <a:lnTo>
                  <a:pt x="25669" y="404579"/>
                </a:lnTo>
                <a:lnTo>
                  <a:pt x="5581" y="352165"/>
                </a:lnTo>
                <a:lnTo>
                  <a:pt x="400" y="305020"/>
                </a:lnTo>
                <a:lnTo>
                  <a:pt x="0" y="265627"/>
                </a:lnTo>
                <a:lnTo>
                  <a:pt x="1624" y="250589"/>
                </a:lnTo>
                <a:lnTo>
                  <a:pt x="14202" y="207327"/>
                </a:lnTo>
                <a:lnTo>
                  <a:pt x="37521" y="168705"/>
                </a:lnTo>
                <a:lnTo>
                  <a:pt x="71872" y="131762"/>
                </a:lnTo>
                <a:lnTo>
                  <a:pt x="115709" y="96200"/>
                </a:lnTo>
                <a:lnTo>
                  <a:pt x="153114" y="76393"/>
                </a:lnTo>
                <a:lnTo>
                  <a:pt x="202341" y="57752"/>
                </a:lnTo>
                <a:lnTo>
                  <a:pt x="262606" y="41187"/>
                </a:lnTo>
                <a:lnTo>
                  <a:pt x="301601" y="33748"/>
                </a:lnTo>
                <a:lnTo>
                  <a:pt x="326081" y="28177"/>
                </a:lnTo>
                <a:lnTo>
                  <a:pt x="377487" y="19653"/>
                </a:lnTo>
                <a:lnTo>
                  <a:pt x="436626" y="16015"/>
                </a:lnTo>
                <a:lnTo>
                  <a:pt x="478450" y="14265"/>
                </a:lnTo>
                <a:lnTo>
                  <a:pt x="520295" y="13134"/>
                </a:lnTo>
                <a:lnTo>
                  <a:pt x="562152" y="12733"/>
                </a:lnTo>
                <a:lnTo>
                  <a:pt x="631976" y="12733"/>
                </a:lnTo>
                <a:lnTo>
                  <a:pt x="642045" y="11739"/>
                </a:lnTo>
                <a:lnTo>
                  <a:pt x="652130" y="11054"/>
                </a:lnTo>
                <a:lnTo>
                  <a:pt x="662232" y="10678"/>
                </a:lnTo>
                <a:lnTo>
                  <a:pt x="672350" y="10610"/>
                </a:lnTo>
                <a:lnTo>
                  <a:pt x="696071" y="12588"/>
                </a:lnTo>
                <a:lnTo>
                  <a:pt x="719811" y="13543"/>
                </a:lnTo>
                <a:lnTo>
                  <a:pt x="743570" y="13473"/>
                </a:lnTo>
                <a:lnTo>
                  <a:pt x="802973" y="10890"/>
                </a:lnTo>
                <a:lnTo>
                  <a:pt x="820785" y="9809"/>
                </a:lnTo>
                <a:lnTo>
                  <a:pt x="849751" y="7328"/>
                </a:lnTo>
                <a:lnTo>
                  <a:pt x="860891" y="7157"/>
                </a:lnTo>
                <a:lnTo>
                  <a:pt x="872016" y="7740"/>
                </a:lnTo>
                <a:lnTo>
                  <a:pt x="883127" y="9078"/>
                </a:lnTo>
                <a:lnTo>
                  <a:pt x="887695" y="9783"/>
                </a:lnTo>
                <a:lnTo>
                  <a:pt x="917943" y="10463"/>
                </a:lnTo>
                <a:lnTo>
                  <a:pt x="945826" y="11848"/>
                </a:lnTo>
                <a:lnTo>
                  <a:pt x="973710" y="12968"/>
                </a:lnTo>
                <a:lnTo>
                  <a:pt x="1001638" y="12851"/>
                </a:lnTo>
                <a:lnTo>
                  <a:pt x="1043437" y="10183"/>
                </a:lnTo>
                <a:lnTo>
                  <a:pt x="1085593" y="5659"/>
                </a:lnTo>
                <a:lnTo>
                  <a:pt x="1095570" y="4117"/>
                </a:lnTo>
                <a:lnTo>
                  <a:pt x="1105585" y="2974"/>
                </a:lnTo>
                <a:lnTo>
                  <a:pt x="1115638" y="2230"/>
                </a:lnTo>
                <a:lnTo>
                  <a:pt x="1136333" y="1674"/>
                </a:lnTo>
                <a:lnTo>
                  <a:pt x="1157140" y="12"/>
                </a:lnTo>
                <a:lnTo>
                  <a:pt x="1167410" y="0"/>
                </a:lnTo>
                <a:lnTo>
                  <a:pt x="1250641" y="3548"/>
                </a:lnTo>
                <a:lnTo>
                  <a:pt x="1296370" y="4185"/>
                </a:lnTo>
                <a:lnTo>
                  <a:pt x="1342099" y="4469"/>
                </a:lnTo>
                <a:lnTo>
                  <a:pt x="1387806" y="5305"/>
                </a:lnTo>
                <a:lnTo>
                  <a:pt x="1434296" y="7796"/>
                </a:lnTo>
                <a:lnTo>
                  <a:pt x="1480786" y="11789"/>
                </a:lnTo>
                <a:lnTo>
                  <a:pt x="1504832" y="13684"/>
                </a:lnTo>
                <a:lnTo>
                  <a:pt x="1528878" y="14316"/>
                </a:lnTo>
                <a:lnTo>
                  <a:pt x="1552925" y="13684"/>
                </a:lnTo>
                <a:lnTo>
                  <a:pt x="1576971" y="11789"/>
                </a:lnTo>
                <a:lnTo>
                  <a:pt x="1582553" y="11789"/>
                </a:lnTo>
                <a:lnTo>
                  <a:pt x="1633545" y="8866"/>
                </a:lnTo>
                <a:lnTo>
                  <a:pt x="1684483" y="7589"/>
                </a:lnTo>
                <a:lnTo>
                  <a:pt x="1735398" y="7528"/>
                </a:lnTo>
                <a:lnTo>
                  <a:pt x="1786324" y="8252"/>
                </a:lnTo>
                <a:lnTo>
                  <a:pt x="1798456" y="8591"/>
                </a:lnTo>
                <a:lnTo>
                  <a:pt x="1822811" y="9844"/>
                </a:lnTo>
                <a:lnTo>
                  <a:pt x="1835010" y="9785"/>
                </a:lnTo>
                <a:lnTo>
                  <a:pt x="1844720" y="9454"/>
                </a:lnTo>
                <a:lnTo>
                  <a:pt x="1864183" y="7995"/>
                </a:lnTo>
                <a:lnTo>
                  <a:pt x="1873960" y="7663"/>
                </a:lnTo>
                <a:lnTo>
                  <a:pt x="1899358" y="8554"/>
                </a:lnTo>
                <a:lnTo>
                  <a:pt x="1924706" y="10109"/>
                </a:lnTo>
                <a:lnTo>
                  <a:pt x="1950004" y="12327"/>
                </a:lnTo>
                <a:lnTo>
                  <a:pt x="1975252" y="15209"/>
                </a:lnTo>
                <a:lnTo>
                  <a:pt x="1987741" y="16343"/>
                </a:lnTo>
                <a:lnTo>
                  <a:pt x="2000263" y="17036"/>
                </a:lnTo>
                <a:lnTo>
                  <a:pt x="2070606" y="19247"/>
                </a:lnTo>
                <a:lnTo>
                  <a:pt x="2093228" y="20190"/>
                </a:lnTo>
                <a:lnTo>
                  <a:pt x="2156562" y="25834"/>
                </a:lnTo>
                <a:lnTo>
                  <a:pt x="2196376" y="33699"/>
                </a:lnTo>
                <a:lnTo>
                  <a:pt x="2235291" y="45170"/>
                </a:lnTo>
                <a:lnTo>
                  <a:pt x="2273309" y="60246"/>
                </a:lnTo>
                <a:lnTo>
                  <a:pt x="2331154" y="97390"/>
                </a:lnTo>
                <a:lnTo>
                  <a:pt x="2376738" y="148671"/>
                </a:lnTo>
                <a:lnTo>
                  <a:pt x="2405186" y="197687"/>
                </a:lnTo>
                <a:lnTo>
                  <a:pt x="2422456" y="251597"/>
                </a:lnTo>
                <a:lnTo>
                  <a:pt x="2427116" y="288021"/>
                </a:lnTo>
                <a:lnTo>
                  <a:pt x="2426739" y="306309"/>
                </a:lnTo>
                <a:lnTo>
                  <a:pt x="2415013" y="360122"/>
                </a:lnTo>
                <a:lnTo>
                  <a:pt x="2378942" y="420650"/>
                </a:lnTo>
                <a:lnTo>
                  <a:pt x="2330196" y="466042"/>
                </a:lnTo>
                <a:lnTo>
                  <a:pt x="2262007" y="503255"/>
                </a:lnTo>
                <a:lnTo>
                  <a:pt x="2221645" y="519467"/>
                </a:lnTo>
                <a:lnTo>
                  <a:pt x="2180130" y="532494"/>
                </a:lnTo>
                <a:lnTo>
                  <a:pt x="2137461" y="542337"/>
                </a:lnTo>
                <a:lnTo>
                  <a:pt x="2082511" y="551297"/>
                </a:lnTo>
                <a:lnTo>
                  <a:pt x="2027145" y="557664"/>
                </a:lnTo>
                <a:lnTo>
                  <a:pt x="1973708" y="561319"/>
                </a:lnTo>
                <a:lnTo>
                  <a:pt x="1920271" y="562851"/>
                </a:lnTo>
                <a:lnTo>
                  <a:pt x="1906711" y="563434"/>
                </a:lnTo>
                <a:lnTo>
                  <a:pt x="1893186" y="564415"/>
                </a:lnTo>
                <a:lnTo>
                  <a:pt x="1879696" y="565792"/>
                </a:lnTo>
                <a:lnTo>
                  <a:pt x="1864381" y="567742"/>
                </a:lnTo>
                <a:lnTo>
                  <a:pt x="1860660" y="567567"/>
                </a:lnTo>
                <a:lnTo>
                  <a:pt x="1840428" y="567875"/>
                </a:lnTo>
                <a:lnTo>
                  <a:pt x="1820197" y="568702"/>
                </a:lnTo>
                <a:lnTo>
                  <a:pt x="1800009" y="569905"/>
                </a:lnTo>
                <a:lnTo>
                  <a:pt x="1779911" y="571340"/>
                </a:lnTo>
                <a:lnTo>
                  <a:pt x="1757646" y="572349"/>
                </a:lnTo>
                <a:lnTo>
                  <a:pt x="1735381" y="572696"/>
                </a:lnTo>
                <a:lnTo>
                  <a:pt x="1713116" y="573396"/>
                </a:lnTo>
                <a:lnTo>
                  <a:pt x="1690851" y="575466"/>
                </a:lnTo>
                <a:lnTo>
                  <a:pt x="1684557" y="576292"/>
                </a:lnTo>
                <a:lnTo>
                  <a:pt x="1677788" y="573226"/>
                </a:lnTo>
                <a:lnTo>
                  <a:pt x="1671495" y="573934"/>
                </a:lnTo>
                <a:lnTo>
                  <a:pt x="1648567" y="575885"/>
                </a:lnTo>
                <a:lnTo>
                  <a:pt x="1625584" y="576542"/>
                </a:lnTo>
                <a:lnTo>
                  <a:pt x="1602578" y="576868"/>
                </a:lnTo>
                <a:lnTo>
                  <a:pt x="1579584" y="577824"/>
                </a:lnTo>
                <a:lnTo>
                  <a:pt x="1556915" y="579283"/>
                </a:lnTo>
                <a:lnTo>
                  <a:pt x="1534258" y="579613"/>
                </a:lnTo>
                <a:close/>
              </a:path>
            </a:pathLst>
          </a:custGeom>
          <a:solidFill>
            <a:srgbClr val="F6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2300" y="6997278"/>
            <a:ext cx="2210435" cy="571952"/>
          </a:xfrm>
          <a:custGeom>
            <a:avLst/>
            <a:gdLst/>
            <a:ahLst/>
            <a:cxnLst/>
            <a:rect l="l" t="t" r="r" b="b"/>
            <a:pathLst>
              <a:path w="2210434" h="911225">
                <a:moveTo>
                  <a:pt x="2053074" y="910771"/>
                </a:moveTo>
                <a:lnTo>
                  <a:pt x="157111" y="910771"/>
                </a:lnTo>
                <a:lnTo>
                  <a:pt x="149393" y="910582"/>
                </a:lnTo>
                <a:lnTo>
                  <a:pt x="111504" y="904007"/>
                </a:lnTo>
                <a:lnTo>
                  <a:pt x="76347" y="888424"/>
                </a:lnTo>
                <a:lnTo>
                  <a:pt x="46017" y="864754"/>
                </a:lnTo>
                <a:lnTo>
                  <a:pt x="22346" y="834423"/>
                </a:lnTo>
                <a:lnTo>
                  <a:pt x="6763" y="799267"/>
                </a:lnTo>
                <a:lnTo>
                  <a:pt x="188" y="761378"/>
                </a:lnTo>
                <a:lnTo>
                  <a:pt x="0" y="753659"/>
                </a:lnTo>
                <a:lnTo>
                  <a:pt x="0" y="157112"/>
                </a:lnTo>
                <a:lnTo>
                  <a:pt x="4709" y="118927"/>
                </a:lnTo>
                <a:lnTo>
                  <a:pt x="18549" y="83048"/>
                </a:lnTo>
                <a:lnTo>
                  <a:pt x="40692" y="51608"/>
                </a:lnTo>
                <a:lnTo>
                  <a:pt x="69825" y="26478"/>
                </a:lnTo>
                <a:lnTo>
                  <a:pt x="104190" y="9179"/>
                </a:lnTo>
                <a:lnTo>
                  <a:pt x="141712" y="754"/>
                </a:lnTo>
                <a:lnTo>
                  <a:pt x="157111" y="0"/>
                </a:lnTo>
                <a:lnTo>
                  <a:pt x="2053074" y="0"/>
                </a:lnTo>
                <a:lnTo>
                  <a:pt x="2091258" y="4709"/>
                </a:lnTo>
                <a:lnTo>
                  <a:pt x="2127136" y="18549"/>
                </a:lnTo>
                <a:lnTo>
                  <a:pt x="2158577" y="40692"/>
                </a:lnTo>
                <a:lnTo>
                  <a:pt x="2183707" y="69825"/>
                </a:lnTo>
                <a:lnTo>
                  <a:pt x="2201005" y="104190"/>
                </a:lnTo>
                <a:lnTo>
                  <a:pt x="2209431" y="141712"/>
                </a:lnTo>
                <a:lnTo>
                  <a:pt x="2210186" y="157112"/>
                </a:lnTo>
                <a:lnTo>
                  <a:pt x="2210186" y="753659"/>
                </a:lnTo>
                <a:lnTo>
                  <a:pt x="2205476" y="791843"/>
                </a:lnTo>
                <a:lnTo>
                  <a:pt x="2191635" y="827722"/>
                </a:lnTo>
                <a:lnTo>
                  <a:pt x="2169493" y="859163"/>
                </a:lnTo>
                <a:lnTo>
                  <a:pt x="2140360" y="884293"/>
                </a:lnTo>
                <a:lnTo>
                  <a:pt x="2105994" y="901591"/>
                </a:lnTo>
                <a:lnTo>
                  <a:pt x="2068473" y="910016"/>
                </a:lnTo>
                <a:lnTo>
                  <a:pt x="2053074" y="910771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3377" y="241119"/>
            <a:ext cx="2181777" cy="218177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 flipH="1">
            <a:off x="2498953" y="3243179"/>
            <a:ext cx="45719" cy="3478296"/>
          </a:xfrm>
          <a:custGeom>
            <a:avLst/>
            <a:gdLst/>
            <a:ahLst/>
            <a:cxnLst/>
            <a:rect l="l" t="t" r="r" b="b"/>
            <a:pathLst>
              <a:path h="2420620">
                <a:moveTo>
                  <a:pt x="0" y="0"/>
                </a:moveTo>
                <a:lnTo>
                  <a:pt x="0" y="2420111"/>
                </a:lnTo>
              </a:path>
            </a:pathLst>
          </a:custGeom>
          <a:ln w="38114">
            <a:solidFill>
              <a:srgbClr val="006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9535" y="354511"/>
            <a:ext cx="384351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fr-FR" sz="20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2000" b="1" spc="3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0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fr-FR" sz="20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SECTEURS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3</a:t>
            </a:fld>
            <a:endParaRPr spc="270" dirty="0"/>
          </a:p>
        </p:txBody>
      </p:sp>
      <p:sp>
        <p:nvSpPr>
          <p:cNvPr id="14" name="object 14"/>
          <p:cNvSpPr txBox="1"/>
          <p:nvPr/>
        </p:nvSpPr>
        <p:spPr>
          <a:xfrm>
            <a:off x="111488" y="3389922"/>
            <a:ext cx="2311783" cy="216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Ils sont 55% à être satisfaits du niveau d’activité de janvier à avril 2026.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En mai 48% des hôtels ont indiqué une baisse de Taux d’Occupation souvent accompagnée d’une baisse de prix moyen également. La clientèle loisirs n’a pas rempli les WE.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61 % des hôtels restent satisfaits de la fréquentation en mai.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450" y="2684542"/>
            <a:ext cx="90212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70" dirty="0">
                <a:latin typeface="Arial" panose="020B0604020202020204" pitchFamily="34" charset="0"/>
                <a:cs typeface="Arial" panose="020B0604020202020204" pitchFamily="34" charset="0"/>
              </a:rPr>
              <a:t>Hôtel</a:t>
            </a:r>
            <a:r>
              <a:rPr lang="fr-FR" sz="1900" spc="7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4061" y="3444875"/>
            <a:ext cx="2387768" cy="225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" marR="5080" algn="l">
              <a:spcBef>
                <a:spcPts val="100"/>
              </a:spcBef>
            </a:pPr>
            <a:r>
              <a:rPr lang="fr-FR" sz="1100" spc="175" dirty="0">
                <a:latin typeface="Arial" panose="020B0604020202020204" pitchFamily="34" charset="0"/>
                <a:cs typeface="Arial" panose="020B0604020202020204" pitchFamily="34" charset="0"/>
              </a:rPr>
              <a:t>75% des résidences sont  satisfaites du niveau de d’activité en mai. </a:t>
            </a:r>
          </a:p>
          <a:p>
            <a:pPr marL="72000" marR="5080" algn="l">
              <a:spcBef>
                <a:spcPts val="100"/>
              </a:spcBef>
            </a:pPr>
            <a:r>
              <a:rPr lang="fr-FR" sz="1100" spc="175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fr-FR" sz="11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95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1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55" dirty="0">
                <a:latin typeface="Arial" panose="020B0604020202020204" pitchFamily="34" charset="0"/>
                <a:cs typeface="Arial" panose="020B0604020202020204" pitchFamily="34" charset="0"/>
              </a:rPr>
              <a:t>résidences </a:t>
            </a:r>
            <a:r>
              <a:rPr lang="fr-FR" sz="1100" spc="80" dirty="0">
                <a:latin typeface="Arial" panose="020B0604020202020204" pitchFamily="34" charset="0"/>
                <a:cs typeface="Arial" panose="020B0604020202020204" pitchFamily="34" charset="0"/>
              </a:rPr>
              <a:t>répondantes</a:t>
            </a:r>
            <a:r>
              <a:rPr lang="fr-FR" sz="1100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100" spc="70" dirty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fr-FR" sz="1100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100" spc="70" dirty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1100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100" spc="55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100" spc="60" dirty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fr-FR" sz="1100" spc="345" dirty="0"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fr-FR" sz="1100" spc="50" dirty="0">
                <a:latin typeface="Arial" panose="020B0604020202020204" pitchFamily="34" charset="0"/>
                <a:cs typeface="Arial" panose="020B0604020202020204" pitchFamily="34" charset="0"/>
              </a:rPr>
              <a:t>occupation équivalent à celui de mai 2025.Tandis que 29% ont connu une baisse.</a:t>
            </a:r>
          </a:p>
          <a:p>
            <a:pPr marL="72000" marR="5080" algn="l">
              <a:spcBef>
                <a:spcPts val="100"/>
              </a:spcBef>
            </a:pPr>
            <a:r>
              <a:rPr lang="fr-FR" sz="1100" spc="50" dirty="0">
                <a:latin typeface="Arial" panose="020B0604020202020204" pitchFamily="34" charset="0"/>
                <a:cs typeface="Arial" panose="020B0604020202020204" pitchFamily="34" charset="0"/>
              </a:rPr>
              <a:t>Les clients français et de proximité sont très présents. Beaucoup de réservations de dernière minute.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marR="5080" algn="l">
              <a:spcBef>
                <a:spcPts val="10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9149" y="2593780"/>
            <a:ext cx="2030166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00" marR="302895" algn="ctr">
              <a:spcBef>
                <a:spcPts val="100"/>
              </a:spcBef>
            </a:pPr>
            <a:r>
              <a:rPr sz="1900" spc="120" dirty="0">
                <a:latin typeface="Arial" panose="020B0604020202020204" pitchFamily="34" charset="0"/>
                <a:cs typeface="Arial" panose="020B0604020202020204" pitchFamily="34" charset="0"/>
              </a:rPr>
              <a:t>Meublés</a:t>
            </a:r>
            <a:r>
              <a:rPr sz="19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25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900" spc="114" dirty="0">
                <a:latin typeface="Arial" panose="020B0604020202020204" pitchFamily="34" charset="0"/>
                <a:cs typeface="Arial" panose="020B0604020202020204" pitchFamily="34" charset="0"/>
              </a:rPr>
              <a:t>chambres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3377" y="3432557"/>
            <a:ext cx="2221633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/>
            <a:r>
              <a:rPr lang="fr-FR" sz="1100" spc="330" dirty="0">
                <a:latin typeface="Arial" panose="020B0604020202020204" pitchFamily="34" charset="0"/>
                <a:cs typeface="Arial" panose="020B0604020202020204" pitchFamily="34" charset="0"/>
              </a:rPr>
              <a:t>Niveau de fréquentation satisfaisant pour 58% des répondants.</a:t>
            </a:r>
            <a:r>
              <a:rPr sz="1100" spc="33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1100" spc="3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/>
            <a:r>
              <a:rPr lang="fr-FR" sz="1100" spc="130" dirty="0">
                <a:latin typeface="Arial" panose="020B0604020202020204" pitchFamily="34" charset="0"/>
                <a:cs typeface="Arial" panose="020B0604020202020204" pitchFamily="34" charset="0"/>
              </a:rPr>
              <a:t>Les tensions internationales impactent négativement l’activité actuellement : prix du carburant, annulations de réservations. </a:t>
            </a:r>
          </a:p>
          <a:p>
            <a:pPr marL="12700" marR="5080" algn="l"/>
            <a:r>
              <a:rPr lang="fr-FR" sz="1100" spc="130" dirty="0">
                <a:latin typeface="Arial" panose="020B0604020202020204" pitchFamily="34" charset="0"/>
                <a:cs typeface="Arial" panose="020B0604020202020204" pitchFamily="34" charset="0"/>
              </a:rPr>
              <a:t>Des inquiétudes des professionnels.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4690" y="7093870"/>
            <a:ext cx="2089032" cy="33598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80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CAMPINGS</a:t>
            </a:r>
            <a:endParaRPr lang="fr-FR" sz="1800" b="1" spc="2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4690" y="7547192"/>
            <a:ext cx="4159252" cy="942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ctr">
              <a:lnSpc>
                <a:spcPct val="114599"/>
              </a:lnSpc>
              <a:spcBef>
                <a:spcPts val="30"/>
              </a:spcBef>
            </a:pPr>
            <a:r>
              <a:rPr lang="fr-FR" sz="800" spc="85" dirty="0">
                <a:solidFill>
                  <a:srgbClr val="FFFFFF"/>
                </a:solidFill>
                <a:latin typeface="Trebuchet MS"/>
                <a:cs typeface="Trebuchet MS"/>
              </a:rPr>
              <a:t>(peu</a:t>
            </a:r>
            <a:r>
              <a:rPr lang="fr-FR" sz="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800" spc="9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fr-FR" sz="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800" spc="55" dirty="0">
                <a:solidFill>
                  <a:srgbClr val="FFFFFF"/>
                </a:solidFill>
                <a:latin typeface="Trebuchet MS"/>
                <a:cs typeface="Trebuchet MS"/>
              </a:rPr>
              <a:t>structures</a:t>
            </a:r>
            <a:r>
              <a:rPr lang="fr-FR" sz="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800" spc="75" dirty="0">
                <a:solidFill>
                  <a:srgbClr val="FFFFFF"/>
                </a:solidFill>
                <a:latin typeface="Trebuchet MS"/>
                <a:cs typeface="Trebuchet MS"/>
              </a:rPr>
              <a:t>dans </a:t>
            </a:r>
            <a:r>
              <a:rPr lang="fr-FR" sz="800" spc="55" dirty="0">
                <a:solidFill>
                  <a:srgbClr val="FFFFFF"/>
                </a:solidFill>
                <a:latin typeface="Trebuchet MS"/>
                <a:cs typeface="Trebuchet MS"/>
              </a:rPr>
              <a:t>notre</a:t>
            </a:r>
            <a:r>
              <a:rPr lang="fr-FR" sz="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FR" sz="800" spc="35" dirty="0">
                <a:solidFill>
                  <a:srgbClr val="FFFFFF"/>
                </a:solidFill>
                <a:latin typeface="Trebuchet MS"/>
                <a:cs typeface="Trebuchet MS"/>
              </a:rPr>
              <a:t>échantillon)</a:t>
            </a:r>
            <a:endParaRPr lang="fr-FR" sz="8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spc="120" dirty="0">
                <a:latin typeface="Arial" panose="020B0604020202020204" pitchFamily="34" charset="0"/>
                <a:cs typeface="Arial" panose="020B0604020202020204" pitchFamily="34" charset="0"/>
              </a:rPr>
              <a:t>Peu de répondants sur cette section.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spc="120" dirty="0">
                <a:latin typeface="Arial" panose="020B0604020202020204" pitchFamily="34" charset="0"/>
                <a:cs typeface="Arial" panose="020B0604020202020204" pitchFamily="34" charset="0"/>
              </a:rPr>
              <a:t>Seulement 33% des répondants satisfaits du niveau d’activité en mai. Des annulations de la part de clientèles étrangères du fait du prix de l’essence.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BEF3756-5729-DC28-5114-763491FAB24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43926" y="10267553"/>
            <a:ext cx="2096770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lang="fr-FR" spc="90" dirty="0"/>
              <a:t>Mai 2026</a:t>
            </a:r>
            <a:endParaRPr lang="fr-FR" spc="50" dirty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5D6856F-3D96-016B-FDE6-789BEB116989}"/>
              </a:ext>
            </a:extLst>
          </p:cNvPr>
          <p:cNvSpPr/>
          <p:nvPr/>
        </p:nvSpPr>
        <p:spPr>
          <a:xfrm flipH="1">
            <a:off x="5056521" y="3233654"/>
            <a:ext cx="45719" cy="3478296"/>
          </a:xfrm>
          <a:custGeom>
            <a:avLst/>
            <a:gdLst/>
            <a:ahLst/>
            <a:cxnLst/>
            <a:rect l="l" t="t" r="r" b="b"/>
            <a:pathLst>
              <a:path h="2420620">
                <a:moveTo>
                  <a:pt x="0" y="0"/>
                </a:moveTo>
                <a:lnTo>
                  <a:pt x="0" y="2420111"/>
                </a:lnTo>
              </a:path>
            </a:pathLst>
          </a:custGeom>
          <a:ln w="38114">
            <a:solidFill>
              <a:srgbClr val="006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348994-A2B1-8770-5F5D-ADCF6780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4" y="7093870"/>
            <a:ext cx="2545123" cy="2555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06" y="1390334"/>
            <a:ext cx="2040687" cy="749412"/>
          </a:xfrm>
          <a:custGeom>
            <a:avLst/>
            <a:gdLst/>
            <a:ahLst/>
            <a:cxnLst/>
            <a:rect l="l" t="t" r="r" b="b"/>
            <a:pathLst>
              <a:path w="1951355" h="803910">
                <a:moveTo>
                  <a:pt x="1812154" y="803896"/>
                </a:moveTo>
                <a:lnTo>
                  <a:pt x="138675" y="803896"/>
                </a:lnTo>
                <a:lnTo>
                  <a:pt x="131862" y="803729"/>
                </a:lnTo>
                <a:lnTo>
                  <a:pt x="91964" y="795793"/>
                </a:lnTo>
                <a:lnTo>
                  <a:pt x="56059" y="776601"/>
                </a:lnTo>
                <a:lnTo>
                  <a:pt x="27294" y="747836"/>
                </a:lnTo>
                <a:lnTo>
                  <a:pt x="8102" y="711931"/>
                </a:lnTo>
                <a:lnTo>
                  <a:pt x="166" y="672033"/>
                </a:lnTo>
                <a:lnTo>
                  <a:pt x="0" y="665220"/>
                </a:lnTo>
                <a:lnTo>
                  <a:pt x="0" y="138675"/>
                </a:lnTo>
                <a:lnTo>
                  <a:pt x="5969" y="98419"/>
                </a:lnTo>
                <a:lnTo>
                  <a:pt x="23371" y="61631"/>
                </a:lnTo>
                <a:lnTo>
                  <a:pt x="50699" y="31476"/>
                </a:lnTo>
                <a:lnTo>
                  <a:pt x="85606" y="10555"/>
                </a:lnTo>
                <a:lnTo>
                  <a:pt x="125082" y="666"/>
                </a:lnTo>
                <a:lnTo>
                  <a:pt x="138675" y="0"/>
                </a:lnTo>
                <a:lnTo>
                  <a:pt x="1812154" y="0"/>
                </a:lnTo>
                <a:lnTo>
                  <a:pt x="1852410" y="5969"/>
                </a:lnTo>
                <a:lnTo>
                  <a:pt x="1889198" y="23370"/>
                </a:lnTo>
                <a:lnTo>
                  <a:pt x="1919353" y="50699"/>
                </a:lnTo>
                <a:lnTo>
                  <a:pt x="1940273" y="85606"/>
                </a:lnTo>
                <a:lnTo>
                  <a:pt x="1950163" y="125082"/>
                </a:lnTo>
                <a:lnTo>
                  <a:pt x="1950830" y="138675"/>
                </a:lnTo>
                <a:lnTo>
                  <a:pt x="1950830" y="665220"/>
                </a:lnTo>
                <a:lnTo>
                  <a:pt x="1944860" y="705476"/>
                </a:lnTo>
                <a:lnTo>
                  <a:pt x="1927458" y="742264"/>
                </a:lnTo>
                <a:lnTo>
                  <a:pt x="1900130" y="772419"/>
                </a:lnTo>
                <a:lnTo>
                  <a:pt x="1865222" y="793340"/>
                </a:lnTo>
                <a:lnTo>
                  <a:pt x="1825747" y="803230"/>
                </a:lnTo>
                <a:lnTo>
                  <a:pt x="1812154" y="803896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3050" y="4094005"/>
            <a:ext cx="3218338" cy="1054735"/>
          </a:xfrm>
          <a:custGeom>
            <a:avLst/>
            <a:gdLst/>
            <a:ahLst/>
            <a:cxnLst/>
            <a:rect l="l" t="t" r="r" b="b"/>
            <a:pathLst>
              <a:path w="2559050" h="1054735">
                <a:moveTo>
                  <a:pt x="2376697" y="1054335"/>
                </a:moveTo>
                <a:lnTo>
                  <a:pt x="181877" y="1054335"/>
                </a:lnTo>
                <a:lnTo>
                  <a:pt x="172942" y="1054117"/>
                </a:lnTo>
                <a:lnTo>
                  <a:pt x="129080" y="1046505"/>
                </a:lnTo>
                <a:lnTo>
                  <a:pt x="88382" y="1028465"/>
                </a:lnTo>
                <a:lnTo>
                  <a:pt x="53270" y="1001064"/>
                </a:lnTo>
                <a:lnTo>
                  <a:pt x="25869" y="965952"/>
                </a:lnTo>
                <a:lnTo>
                  <a:pt x="7829" y="925254"/>
                </a:lnTo>
                <a:lnTo>
                  <a:pt x="218" y="881393"/>
                </a:lnTo>
                <a:lnTo>
                  <a:pt x="0" y="872458"/>
                </a:lnTo>
                <a:lnTo>
                  <a:pt x="0" y="181877"/>
                </a:lnTo>
                <a:lnTo>
                  <a:pt x="5452" y="137673"/>
                </a:lnTo>
                <a:lnTo>
                  <a:pt x="21473" y="96139"/>
                </a:lnTo>
                <a:lnTo>
                  <a:pt x="47106" y="59743"/>
                </a:lnTo>
                <a:lnTo>
                  <a:pt x="80831" y="30651"/>
                </a:lnTo>
                <a:lnTo>
                  <a:pt x="120614" y="10626"/>
                </a:lnTo>
                <a:lnTo>
                  <a:pt x="164050" y="873"/>
                </a:lnTo>
                <a:lnTo>
                  <a:pt x="181877" y="0"/>
                </a:lnTo>
                <a:lnTo>
                  <a:pt x="2376697" y="0"/>
                </a:lnTo>
                <a:lnTo>
                  <a:pt x="2420900" y="5452"/>
                </a:lnTo>
                <a:lnTo>
                  <a:pt x="2462434" y="21473"/>
                </a:lnTo>
                <a:lnTo>
                  <a:pt x="2498831" y="47106"/>
                </a:lnTo>
                <a:lnTo>
                  <a:pt x="2527922" y="80831"/>
                </a:lnTo>
                <a:lnTo>
                  <a:pt x="2547948" y="120614"/>
                </a:lnTo>
                <a:lnTo>
                  <a:pt x="2557701" y="164050"/>
                </a:lnTo>
                <a:lnTo>
                  <a:pt x="2558575" y="181877"/>
                </a:lnTo>
                <a:lnTo>
                  <a:pt x="2558575" y="872458"/>
                </a:lnTo>
                <a:lnTo>
                  <a:pt x="2553122" y="916661"/>
                </a:lnTo>
                <a:lnTo>
                  <a:pt x="2537100" y="958195"/>
                </a:lnTo>
                <a:lnTo>
                  <a:pt x="2511468" y="994592"/>
                </a:lnTo>
                <a:lnTo>
                  <a:pt x="2477743" y="1023683"/>
                </a:lnTo>
                <a:lnTo>
                  <a:pt x="2437960" y="1043708"/>
                </a:lnTo>
                <a:lnTo>
                  <a:pt x="2394525" y="1053461"/>
                </a:lnTo>
                <a:lnTo>
                  <a:pt x="2376697" y="1054335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492" y="2190080"/>
            <a:ext cx="4614857" cy="774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satisfaits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1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sz="1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spc="1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sz="1100" spc="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assez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satisfaits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fr-FR" sz="11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pas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satisfaits</a:t>
            </a:r>
            <a:r>
              <a:rPr sz="1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100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difficultés pour accéder au centre ville </a:t>
            </a:r>
            <a:r>
              <a:rPr lang="fr-FR" sz="1100" spc="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signalées. </a:t>
            </a:r>
            <a:endParaRPr lang="fr-FR" sz="1100" spc="3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33" y="7346516"/>
            <a:ext cx="2451217" cy="647870"/>
          </a:xfrm>
          <a:custGeom>
            <a:avLst/>
            <a:gdLst/>
            <a:ahLst/>
            <a:cxnLst/>
            <a:rect l="l" t="t" r="r" b="b"/>
            <a:pathLst>
              <a:path w="2372995" h="977900">
                <a:moveTo>
                  <a:pt x="2203960" y="977706"/>
                </a:moveTo>
                <a:lnTo>
                  <a:pt x="168658" y="977706"/>
                </a:lnTo>
                <a:lnTo>
                  <a:pt x="160372" y="977504"/>
                </a:lnTo>
                <a:lnTo>
                  <a:pt x="119699" y="970446"/>
                </a:lnTo>
                <a:lnTo>
                  <a:pt x="81958" y="953717"/>
                </a:lnTo>
                <a:lnTo>
                  <a:pt x="49398" y="928307"/>
                </a:lnTo>
                <a:lnTo>
                  <a:pt x="23989" y="895747"/>
                </a:lnTo>
                <a:lnTo>
                  <a:pt x="7260" y="858007"/>
                </a:lnTo>
                <a:lnTo>
                  <a:pt x="202" y="817333"/>
                </a:lnTo>
                <a:lnTo>
                  <a:pt x="0" y="809048"/>
                </a:lnTo>
                <a:lnTo>
                  <a:pt x="0" y="168658"/>
                </a:lnTo>
                <a:lnTo>
                  <a:pt x="5055" y="127667"/>
                </a:lnTo>
                <a:lnTo>
                  <a:pt x="19913" y="89152"/>
                </a:lnTo>
                <a:lnTo>
                  <a:pt x="43683" y="55401"/>
                </a:lnTo>
                <a:lnTo>
                  <a:pt x="74956" y="28424"/>
                </a:lnTo>
                <a:lnTo>
                  <a:pt x="111848" y="9854"/>
                </a:lnTo>
                <a:lnTo>
                  <a:pt x="152126" y="810"/>
                </a:lnTo>
                <a:lnTo>
                  <a:pt x="168658" y="0"/>
                </a:lnTo>
                <a:lnTo>
                  <a:pt x="2203960" y="0"/>
                </a:lnTo>
                <a:lnTo>
                  <a:pt x="2244950" y="5055"/>
                </a:lnTo>
                <a:lnTo>
                  <a:pt x="2283466" y="19913"/>
                </a:lnTo>
                <a:lnTo>
                  <a:pt x="2317217" y="43683"/>
                </a:lnTo>
                <a:lnTo>
                  <a:pt x="2344194" y="74956"/>
                </a:lnTo>
                <a:lnTo>
                  <a:pt x="2362764" y="111848"/>
                </a:lnTo>
                <a:lnTo>
                  <a:pt x="2371808" y="152126"/>
                </a:lnTo>
                <a:lnTo>
                  <a:pt x="2372619" y="168658"/>
                </a:lnTo>
                <a:lnTo>
                  <a:pt x="2372619" y="809048"/>
                </a:lnTo>
                <a:lnTo>
                  <a:pt x="2367563" y="850038"/>
                </a:lnTo>
                <a:lnTo>
                  <a:pt x="2352705" y="888554"/>
                </a:lnTo>
                <a:lnTo>
                  <a:pt x="2328935" y="922305"/>
                </a:lnTo>
                <a:lnTo>
                  <a:pt x="2297661" y="949282"/>
                </a:lnTo>
                <a:lnTo>
                  <a:pt x="2260770" y="967851"/>
                </a:lnTo>
                <a:lnTo>
                  <a:pt x="2220492" y="976896"/>
                </a:lnTo>
                <a:lnTo>
                  <a:pt x="2203960" y="977706"/>
                </a:lnTo>
                <a:close/>
              </a:path>
            </a:pathLst>
          </a:custGeom>
          <a:solidFill>
            <a:srgbClr val="006499">
              <a:alpha val="6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9610" y="838075"/>
            <a:ext cx="2181778" cy="21817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12" y="3941350"/>
            <a:ext cx="2456338" cy="23510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8520" y="7407275"/>
            <a:ext cx="2181778" cy="21817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2384" y="5033472"/>
            <a:ext cx="5009930" cy="278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endParaRPr lang="fr-FR" sz="1200" spc="70" dirty="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endParaRPr lang="fr-FR" sz="1200" spc="70" dirty="0">
              <a:latin typeface="Trebuchet MS"/>
              <a:cs typeface="Trebuchet MS"/>
            </a:endParaRPr>
          </a:p>
          <a:p>
            <a:pPr marL="12700" marR="5080" algn="l">
              <a:lnSpc>
                <a:spcPct val="114599"/>
              </a:lnSpc>
              <a:spcBef>
                <a:spcPts val="100"/>
              </a:spcBef>
            </a:pP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sz="11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1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100" spc="1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répondants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déclarent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sz="1100" spc="1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sz="1100" spc="1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 en </a:t>
            </a:r>
            <a:r>
              <a:rPr lang="fr-FR"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sz="1100" spc="1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fr-FR"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2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100" spc="2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équivalente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1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</a:t>
            </a:r>
            <a:r>
              <a:rPr sz="1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Certaines matières premières ont été plus chères ou voire produits absents du fait de l’augmentation des carburants 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14599"/>
              </a:lnSpc>
            </a:pP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1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sz="11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sz="11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</a:t>
            </a:r>
            <a:r>
              <a:rPr lang="fr-FR"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sz="1100" spc="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1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équivalente pour 60%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1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1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1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sz="1100" spc="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1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2025. 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du pouvoir d’achat des clients qui se reportent sur les consommations les moins chères.</a:t>
            </a:r>
          </a:p>
          <a:p>
            <a:pPr marL="12700" marR="5080" algn="l">
              <a:lnSpc>
                <a:spcPct val="114599"/>
              </a:lnSpc>
            </a:pPr>
            <a:r>
              <a:rPr lang="fr-FR"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sz="11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lang="fr-FR" sz="11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restaurants</a:t>
            </a:r>
            <a:r>
              <a:rPr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satisfaits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sz="11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1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mai.</a:t>
            </a:r>
          </a:p>
          <a:p>
            <a:pPr marL="12700" marR="5080" algn="l">
              <a:lnSpc>
                <a:spcPct val="114599"/>
              </a:lnSpc>
            </a:pPr>
            <a:endParaRPr lang="fr-FR" sz="1100" spc="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14599"/>
              </a:lnSpc>
            </a:pPr>
            <a:endParaRPr lang="fr-FR" sz="1100" spc="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14599"/>
              </a:lnSpc>
            </a:pP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1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5238039" y="10271209"/>
            <a:ext cx="2096770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lang="fr-FR" spc="90" dirty="0"/>
              <a:t>Mai 2026</a:t>
            </a:r>
            <a:endParaRPr lang="fr-FR" spc="5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4</a:t>
            </a:fld>
            <a:endParaRPr spc="270" dirty="0"/>
          </a:p>
        </p:txBody>
      </p:sp>
      <p:sp>
        <p:nvSpPr>
          <p:cNvPr id="10" name="object 10"/>
          <p:cNvSpPr txBox="1"/>
          <p:nvPr/>
        </p:nvSpPr>
        <p:spPr>
          <a:xfrm>
            <a:off x="460172" y="1636149"/>
            <a:ext cx="18740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534" y="354511"/>
            <a:ext cx="397382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1900" b="1" spc="3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SECTEURS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6835" y="4309940"/>
            <a:ext cx="3028985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14599"/>
              </a:lnSpc>
              <a:spcBef>
                <a:spcPts val="100"/>
              </a:spcBef>
            </a:pPr>
            <a:r>
              <a:rPr sz="1800" b="1" spc="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800" b="1" spc="2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748" y="7537039"/>
            <a:ext cx="24474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OENOTOURISME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112" y="8258494"/>
            <a:ext cx="3843516" cy="85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fr-FR" sz="1200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fréquentation est en hausse pour 22 % et identique pour 45 % des répondants. </a:t>
            </a:r>
            <a:endParaRPr lang="fr-FR" sz="1200" spc="1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fr-FR" sz="1200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des répondants sont satisfaits tandis que </a:t>
            </a:r>
            <a:r>
              <a:rPr lang="fr-FR" sz="1200" spc="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sz="1200" spc="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satisfaits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sz="12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lang="fr-FR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986" y="4990237"/>
            <a:ext cx="2101215" cy="866140"/>
          </a:xfrm>
          <a:custGeom>
            <a:avLst/>
            <a:gdLst/>
            <a:ahLst/>
            <a:cxnLst/>
            <a:rect l="l" t="t" r="r" b="b"/>
            <a:pathLst>
              <a:path w="2101215" h="866139">
                <a:moveTo>
                  <a:pt x="1951641" y="865774"/>
                </a:moveTo>
                <a:lnTo>
                  <a:pt x="149349" y="865774"/>
                </a:lnTo>
                <a:lnTo>
                  <a:pt x="142012" y="865595"/>
                </a:lnTo>
                <a:lnTo>
                  <a:pt x="99043" y="857047"/>
                </a:lnTo>
                <a:lnTo>
                  <a:pt x="60374" y="836379"/>
                </a:lnTo>
                <a:lnTo>
                  <a:pt x="29395" y="805400"/>
                </a:lnTo>
                <a:lnTo>
                  <a:pt x="8726" y="766731"/>
                </a:lnTo>
                <a:lnTo>
                  <a:pt x="179" y="723761"/>
                </a:lnTo>
                <a:lnTo>
                  <a:pt x="0" y="716424"/>
                </a:lnTo>
                <a:lnTo>
                  <a:pt x="0" y="149349"/>
                </a:lnTo>
                <a:lnTo>
                  <a:pt x="6429" y="105995"/>
                </a:lnTo>
                <a:lnTo>
                  <a:pt x="25169" y="66375"/>
                </a:lnTo>
                <a:lnTo>
                  <a:pt x="54602" y="33899"/>
                </a:lnTo>
                <a:lnTo>
                  <a:pt x="92196" y="11368"/>
                </a:lnTo>
                <a:lnTo>
                  <a:pt x="134710" y="717"/>
                </a:lnTo>
                <a:lnTo>
                  <a:pt x="149349" y="0"/>
                </a:lnTo>
                <a:lnTo>
                  <a:pt x="1951641" y="0"/>
                </a:lnTo>
                <a:lnTo>
                  <a:pt x="1994995" y="6429"/>
                </a:lnTo>
                <a:lnTo>
                  <a:pt x="2034615" y="25169"/>
                </a:lnTo>
                <a:lnTo>
                  <a:pt x="2067091" y="54602"/>
                </a:lnTo>
                <a:lnTo>
                  <a:pt x="2089622" y="92196"/>
                </a:lnTo>
                <a:lnTo>
                  <a:pt x="2100273" y="134710"/>
                </a:lnTo>
                <a:lnTo>
                  <a:pt x="2100991" y="149349"/>
                </a:lnTo>
                <a:lnTo>
                  <a:pt x="2100991" y="716424"/>
                </a:lnTo>
                <a:lnTo>
                  <a:pt x="2094561" y="759779"/>
                </a:lnTo>
                <a:lnTo>
                  <a:pt x="2075820" y="799398"/>
                </a:lnTo>
                <a:lnTo>
                  <a:pt x="2046388" y="831874"/>
                </a:lnTo>
                <a:lnTo>
                  <a:pt x="2008794" y="854405"/>
                </a:lnTo>
                <a:lnTo>
                  <a:pt x="1966280" y="865057"/>
                </a:lnTo>
                <a:lnTo>
                  <a:pt x="1951641" y="865774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1524" y="1648769"/>
            <a:ext cx="2559050" cy="1054735"/>
          </a:xfrm>
          <a:custGeom>
            <a:avLst/>
            <a:gdLst/>
            <a:ahLst/>
            <a:cxnLst/>
            <a:rect l="l" t="t" r="r" b="b"/>
            <a:pathLst>
              <a:path w="2559050" h="1054735">
                <a:moveTo>
                  <a:pt x="2376697" y="1054335"/>
                </a:moveTo>
                <a:lnTo>
                  <a:pt x="181877" y="1054335"/>
                </a:lnTo>
                <a:lnTo>
                  <a:pt x="172942" y="1054117"/>
                </a:lnTo>
                <a:lnTo>
                  <a:pt x="129080" y="1046505"/>
                </a:lnTo>
                <a:lnTo>
                  <a:pt x="88382" y="1028465"/>
                </a:lnTo>
                <a:lnTo>
                  <a:pt x="53270" y="1001064"/>
                </a:lnTo>
                <a:lnTo>
                  <a:pt x="25869" y="965952"/>
                </a:lnTo>
                <a:lnTo>
                  <a:pt x="7829" y="925254"/>
                </a:lnTo>
                <a:lnTo>
                  <a:pt x="218" y="881393"/>
                </a:lnTo>
                <a:lnTo>
                  <a:pt x="0" y="872458"/>
                </a:lnTo>
                <a:lnTo>
                  <a:pt x="0" y="181877"/>
                </a:lnTo>
                <a:lnTo>
                  <a:pt x="5452" y="137673"/>
                </a:lnTo>
                <a:lnTo>
                  <a:pt x="21473" y="96139"/>
                </a:lnTo>
                <a:lnTo>
                  <a:pt x="47106" y="59743"/>
                </a:lnTo>
                <a:lnTo>
                  <a:pt x="80831" y="30651"/>
                </a:lnTo>
                <a:lnTo>
                  <a:pt x="120614" y="10626"/>
                </a:lnTo>
                <a:lnTo>
                  <a:pt x="164050" y="873"/>
                </a:lnTo>
                <a:lnTo>
                  <a:pt x="181877" y="0"/>
                </a:lnTo>
                <a:lnTo>
                  <a:pt x="2376697" y="0"/>
                </a:lnTo>
                <a:lnTo>
                  <a:pt x="2420900" y="5452"/>
                </a:lnTo>
                <a:lnTo>
                  <a:pt x="2462434" y="21473"/>
                </a:lnTo>
                <a:lnTo>
                  <a:pt x="2498831" y="47106"/>
                </a:lnTo>
                <a:lnTo>
                  <a:pt x="2527922" y="80831"/>
                </a:lnTo>
                <a:lnTo>
                  <a:pt x="2547948" y="120614"/>
                </a:lnTo>
                <a:lnTo>
                  <a:pt x="2557701" y="164050"/>
                </a:lnTo>
                <a:lnTo>
                  <a:pt x="2558575" y="181877"/>
                </a:lnTo>
                <a:lnTo>
                  <a:pt x="2558575" y="872458"/>
                </a:lnTo>
                <a:lnTo>
                  <a:pt x="2553122" y="916661"/>
                </a:lnTo>
                <a:lnTo>
                  <a:pt x="2537100" y="958195"/>
                </a:lnTo>
                <a:lnTo>
                  <a:pt x="2511468" y="994592"/>
                </a:lnTo>
                <a:lnTo>
                  <a:pt x="2477743" y="1023683"/>
                </a:lnTo>
                <a:lnTo>
                  <a:pt x="2437960" y="1043708"/>
                </a:lnTo>
                <a:lnTo>
                  <a:pt x="2394525" y="1053461"/>
                </a:lnTo>
                <a:lnTo>
                  <a:pt x="2376697" y="1054335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2600" y="1340958"/>
            <a:ext cx="2977964" cy="27250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9534" y="354511"/>
            <a:ext cx="397382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1900" b="1" spc="3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fr-FR" sz="1900"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SECTEURS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270" dirty="0"/>
              <a:t>5</a:t>
            </a:fld>
            <a:endParaRPr spc="270" dirty="0"/>
          </a:p>
        </p:txBody>
      </p:sp>
      <p:sp>
        <p:nvSpPr>
          <p:cNvPr id="8" name="object 8"/>
          <p:cNvSpPr txBox="1"/>
          <p:nvPr/>
        </p:nvSpPr>
        <p:spPr>
          <a:xfrm>
            <a:off x="4724416" y="5111875"/>
            <a:ext cx="1695133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14599"/>
              </a:lnSpc>
              <a:spcBef>
                <a:spcPts val="100"/>
              </a:spcBef>
            </a:pPr>
            <a:r>
              <a:rPr sz="18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 </a:t>
            </a:r>
            <a:r>
              <a:rPr sz="18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CULTUREL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4498" y="6264275"/>
            <a:ext cx="3227070" cy="10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200" spc="55" dirty="0">
                <a:latin typeface="Arial" panose="020B0604020202020204" pitchFamily="34" charset="0"/>
                <a:cs typeface="Arial" panose="020B0604020202020204" pitchFamily="34" charset="0"/>
              </a:rPr>
              <a:t>En mai, </a:t>
            </a:r>
            <a:r>
              <a:rPr lang="fr-FR" sz="12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fr-FR" sz="1200" spc="55" dirty="0">
                <a:latin typeface="Arial" panose="020B0604020202020204" pitchFamily="34" charset="0"/>
                <a:cs typeface="Arial" panose="020B0604020202020204" pitchFamily="34" charset="0"/>
              </a:rPr>
              <a:t>% des établissements culturels signalent une fréquentation inférieure à l’année précédente. Les Français restent la clientèle majoritaire.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fr-FR" sz="1200" spc="55" dirty="0">
                <a:latin typeface="Arial" panose="020B0604020202020204" pitchFamily="34" charset="0"/>
                <a:cs typeface="Arial" panose="020B0604020202020204" pitchFamily="34" charset="0"/>
              </a:rPr>
              <a:t>Moins de groupes cette année.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717" y="3023631"/>
            <a:ext cx="3833646" cy="8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sz="1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équivalente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baisse</a:t>
            </a:r>
            <a:r>
              <a:rPr sz="12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sz="1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FR" sz="1200" spc="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répondants</a:t>
            </a:r>
            <a:r>
              <a:rPr sz="12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2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secteur se montre peu satisfait majoritairement : 56%.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1187" y="1705205"/>
            <a:ext cx="2148883" cy="941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599"/>
              </a:lnSpc>
              <a:spcBef>
                <a:spcPts val="100"/>
              </a:spcBef>
            </a:pPr>
            <a:r>
              <a:rPr sz="1800" b="1" spc="1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ACTIVITES </a:t>
            </a:r>
            <a:r>
              <a:rPr sz="1800" b="1" spc="2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SPORTIVES</a:t>
            </a:r>
            <a:r>
              <a:rPr sz="18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8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800" b="1" spc="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LOISIRS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4D83A15E-981C-BA82-9DF6-C52ACBA129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06289" y="10271209"/>
            <a:ext cx="2096770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lang="fr-FR" spc="90" dirty="0"/>
              <a:t>Mai 2026</a:t>
            </a:r>
            <a:endParaRPr lang="fr-FR" spc="50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2AABB14-450E-7B11-DB94-58668AA8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1F7C1C69-1408-DC8A-58F8-63397477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16277"/>
            <a:ext cx="3266015" cy="350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1BC4113-0D0B-4D44-AEC6-13CB5D4D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1" y="5734738"/>
            <a:ext cx="3232717" cy="3050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65" y="10174912"/>
            <a:ext cx="2063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796" y="1085715"/>
            <a:ext cx="4582663" cy="1995303"/>
            <a:chOff x="349251" y="1146286"/>
            <a:chExt cx="4378322" cy="1841388"/>
          </a:xfrm>
          <a:solidFill>
            <a:srgbClr val="8AB8D0"/>
          </a:solidFill>
        </p:grpSpPr>
        <p:sp>
          <p:nvSpPr>
            <p:cNvPr id="4" name="object 4"/>
            <p:cNvSpPr/>
            <p:nvPr/>
          </p:nvSpPr>
          <p:spPr>
            <a:xfrm>
              <a:off x="349251" y="1638766"/>
              <a:ext cx="4378322" cy="1348908"/>
            </a:xfrm>
            <a:custGeom>
              <a:avLst/>
              <a:gdLst/>
              <a:ahLst/>
              <a:cxnLst/>
              <a:rect l="l" t="t" r="r" b="b"/>
              <a:pathLst>
                <a:path w="3966845" h="1819910">
                  <a:moveTo>
                    <a:pt x="3358286" y="1819764"/>
                  </a:moveTo>
                  <a:lnTo>
                    <a:pt x="609829" y="1819764"/>
                  </a:lnTo>
                  <a:lnTo>
                    <a:pt x="561541" y="1817851"/>
                  </a:lnTo>
                  <a:lnTo>
                    <a:pt x="513855" y="1812167"/>
                  </a:lnTo>
                  <a:lnTo>
                    <a:pt x="466976" y="1802798"/>
                  </a:lnTo>
                  <a:lnTo>
                    <a:pt x="421109" y="1789829"/>
                  </a:lnTo>
                  <a:lnTo>
                    <a:pt x="376458" y="1773343"/>
                  </a:lnTo>
                  <a:lnTo>
                    <a:pt x="333228" y="1753427"/>
                  </a:lnTo>
                  <a:lnTo>
                    <a:pt x="291624" y="1730165"/>
                  </a:lnTo>
                  <a:lnTo>
                    <a:pt x="251850" y="1703641"/>
                  </a:lnTo>
                  <a:lnTo>
                    <a:pt x="214112" y="1673941"/>
                  </a:lnTo>
                  <a:lnTo>
                    <a:pt x="178615" y="1641149"/>
                  </a:lnTo>
                  <a:lnTo>
                    <a:pt x="145823" y="1605651"/>
                  </a:lnTo>
                  <a:lnTo>
                    <a:pt x="116122" y="1567913"/>
                  </a:lnTo>
                  <a:lnTo>
                    <a:pt x="89599" y="1528140"/>
                  </a:lnTo>
                  <a:lnTo>
                    <a:pt x="66336" y="1486536"/>
                  </a:lnTo>
                  <a:lnTo>
                    <a:pt x="46420" y="1443306"/>
                  </a:lnTo>
                  <a:lnTo>
                    <a:pt x="29935" y="1398655"/>
                  </a:lnTo>
                  <a:lnTo>
                    <a:pt x="16965" y="1352788"/>
                  </a:lnTo>
                  <a:lnTo>
                    <a:pt x="7596" y="1305909"/>
                  </a:lnTo>
                  <a:lnTo>
                    <a:pt x="1913" y="1258223"/>
                  </a:lnTo>
                  <a:lnTo>
                    <a:pt x="0" y="1209934"/>
                  </a:lnTo>
                  <a:lnTo>
                    <a:pt x="0" y="609829"/>
                  </a:lnTo>
                  <a:lnTo>
                    <a:pt x="1913" y="561541"/>
                  </a:lnTo>
                  <a:lnTo>
                    <a:pt x="7596" y="513855"/>
                  </a:lnTo>
                  <a:lnTo>
                    <a:pt x="16965" y="466976"/>
                  </a:lnTo>
                  <a:lnTo>
                    <a:pt x="29935" y="421109"/>
                  </a:lnTo>
                  <a:lnTo>
                    <a:pt x="46420" y="376458"/>
                  </a:lnTo>
                  <a:lnTo>
                    <a:pt x="66336" y="333228"/>
                  </a:lnTo>
                  <a:lnTo>
                    <a:pt x="89599" y="291624"/>
                  </a:lnTo>
                  <a:lnTo>
                    <a:pt x="116122" y="251850"/>
                  </a:lnTo>
                  <a:lnTo>
                    <a:pt x="145823" y="214112"/>
                  </a:lnTo>
                  <a:lnTo>
                    <a:pt x="178615" y="178615"/>
                  </a:lnTo>
                  <a:lnTo>
                    <a:pt x="214112" y="145823"/>
                  </a:lnTo>
                  <a:lnTo>
                    <a:pt x="251850" y="116122"/>
                  </a:lnTo>
                  <a:lnTo>
                    <a:pt x="291624" y="89599"/>
                  </a:lnTo>
                  <a:lnTo>
                    <a:pt x="333228" y="66336"/>
                  </a:lnTo>
                  <a:lnTo>
                    <a:pt x="376458" y="46420"/>
                  </a:lnTo>
                  <a:lnTo>
                    <a:pt x="421109" y="29935"/>
                  </a:lnTo>
                  <a:lnTo>
                    <a:pt x="466976" y="16965"/>
                  </a:lnTo>
                  <a:lnTo>
                    <a:pt x="513855" y="7596"/>
                  </a:lnTo>
                  <a:lnTo>
                    <a:pt x="561541" y="1913"/>
                  </a:lnTo>
                  <a:lnTo>
                    <a:pt x="609829" y="0"/>
                  </a:lnTo>
                  <a:lnTo>
                    <a:pt x="3358286" y="0"/>
                  </a:lnTo>
                  <a:lnTo>
                    <a:pt x="3406574" y="1913"/>
                  </a:lnTo>
                  <a:lnTo>
                    <a:pt x="3454260" y="7596"/>
                  </a:lnTo>
                  <a:lnTo>
                    <a:pt x="3501139" y="16965"/>
                  </a:lnTo>
                  <a:lnTo>
                    <a:pt x="3547007" y="29935"/>
                  </a:lnTo>
                  <a:lnTo>
                    <a:pt x="3591658" y="46420"/>
                  </a:lnTo>
                  <a:lnTo>
                    <a:pt x="3634888" y="66336"/>
                  </a:lnTo>
                  <a:lnTo>
                    <a:pt x="3676492" y="89599"/>
                  </a:lnTo>
                  <a:lnTo>
                    <a:pt x="3716265" y="116122"/>
                  </a:lnTo>
                  <a:lnTo>
                    <a:pt x="3754003" y="145823"/>
                  </a:lnTo>
                  <a:lnTo>
                    <a:pt x="3789501" y="178615"/>
                  </a:lnTo>
                  <a:lnTo>
                    <a:pt x="3822293" y="214112"/>
                  </a:lnTo>
                  <a:lnTo>
                    <a:pt x="3851993" y="251850"/>
                  </a:lnTo>
                  <a:lnTo>
                    <a:pt x="3878517" y="291624"/>
                  </a:lnTo>
                  <a:lnTo>
                    <a:pt x="3901779" y="333228"/>
                  </a:lnTo>
                  <a:lnTo>
                    <a:pt x="3921695" y="376458"/>
                  </a:lnTo>
                  <a:lnTo>
                    <a:pt x="3938180" y="421109"/>
                  </a:lnTo>
                  <a:lnTo>
                    <a:pt x="3951150" y="466976"/>
                  </a:lnTo>
                  <a:lnTo>
                    <a:pt x="3960519" y="513855"/>
                  </a:lnTo>
                  <a:lnTo>
                    <a:pt x="3966202" y="561541"/>
                  </a:lnTo>
                  <a:lnTo>
                    <a:pt x="3966517" y="569494"/>
                  </a:lnTo>
                  <a:lnTo>
                    <a:pt x="3966517" y="1250270"/>
                  </a:lnTo>
                  <a:lnTo>
                    <a:pt x="3960519" y="1305909"/>
                  </a:lnTo>
                  <a:lnTo>
                    <a:pt x="3951150" y="1352788"/>
                  </a:lnTo>
                  <a:lnTo>
                    <a:pt x="3938180" y="1398655"/>
                  </a:lnTo>
                  <a:lnTo>
                    <a:pt x="3921695" y="1443306"/>
                  </a:lnTo>
                  <a:lnTo>
                    <a:pt x="3901779" y="1486536"/>
                  </a:lnTo>
                  <a:lnTo>
                    <a:pt x="3878517" y="1528140"/>
                  </a:lnTo>
                  <a:lnTo>
                    <a:pt x="3851993" y="1567913"/>
                  </a:lnTo>
                  <a:lnTo>
                    <a:pt x="3822293" y="1605651"/>
                  </a:lnTo>
                  <a:lnTo>
                    <a:pt x="3789501" y="1641149"/>
                  </a:lnTo>
                  <a:lnTo>
                    <a:pt x="3754003" y="1673941"/>
                  </a:lnTo>
                  <a:lnTo>
                    <a:pt x="3716265" y="1703641"/>
                  </a:lnTo>
                  <a:lnTo>
                    <a:pt x="3676492" y="1730165"/>
                  </a:lnTo>
                  <a:lnTo>
                    <a:pt x="3634888" y="1753427"/>
                  </a:lnTo>
                  <a:lnTo>
                    <a:pt x="3591658" y="1773343"/>
                  </a:lnTo>
                  <a:lnTo>
                    <a:pt x="3547007" y="1789829"/>
                  </a:lnTo>
                  <a:lnTo>
                    <a:pt x="3501139" y="1802798"/>
                  </a:lnTo>
                  <a:lnTo>
                    <a:pt x="3454260" y="1812167"/>
                  </a:lnTo>
                  <a:lnTo>
                    <a:pt x="3406574" y="1817851"/>
                  </a:lnTo>
                  <a:lnTo>
                    <a:pt x="3358286" y="1819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664" y="1165404"/>
              <a:ext cx="0" cy="473709"/>
            </a:xfrm>
            <a:custGeom>
              <a:avLst/>
              <a:gdLst/>
              <a:ahLst/>
              <a:cxnLst/>
              <a:rect l="l" t="t" r="r" b="b"/>
              <a:pathLst>
                <a:path h="473710">
                  <a:moveTo>
                    <a:pt x="0" y="0"/>
                  </a:moveTo>
                  <a:lnTo>
                    <a:pt x="0" y="473423"/>
                  </a:lnTo>
                </a:path>
              </a:pathLst>
            </a:custGeom>
            <a:grpFill/>
            <a:ln w="38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547" y="1146286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>
                  <a:moveTo>
                    <a:pt x="473423" y="0"/>
                  </a:moveTo>
                  <a:lnTo>
                    <a:pt x="0" y="0"/>
                  </a:lnTo>
                </a:path>
              </a:pathLst>
            </a:custGeom>
            <a:grpFill/>
            <a:ln w="38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6440" y="336613"/>
            <a:ext cx="298169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b="1" spc="8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900" b="1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RETENIR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608" y="1767996"/>
            <a:ext cx="4385670" cy="104002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310"/>
              </a:spcBef>
            </a:pPr>
            <a:r>
              <a:rPr sz="10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arrivées</a:t>
            </a:r>
            <a:r>
              <a:rPr sz="10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touristiques</a:t>
            </a:r>
            <a:r>
              <a:rPr sz="1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globales</a:t>
            </a:r>
            <a:r>
              <a:rPr sz="10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</a:t>
            </a:r>
            <a:r>
              <a:rPr sz="10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0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r>
              <a:rPr sz="100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000" spc="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fr-FR" sz="10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000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fr-FR" sz="1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nuitées sont en hausse de +8% </a:t>
            </a:r>
            <a:r>
              <a:rPr sz="1000" spc="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FR" sz="1000" spc="-8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310"/>
              </a:spcBef>
            </a:pPr>
            <a:r>
              <a:rPr lang="fr-FR" sz="10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rrivées</a:t>
            </a:r>
            <a:r>
              <a:rPr sz="10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0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sz="10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0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  <a:r>
              <a:rPr sz="10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000" spc="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000" spc="1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sz="1000" spc="17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000" spc="3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aussi pour les</a:t>
            </a:r>
            <a:r>
              <a:rPr sz="1000" spc="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clientèles</a:t>
            </a:r>
            <a:r>
              <a:rPr sz="1000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sz="10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000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0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sz="10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fr-FR" sz="10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(données provisoires)</a:t>
            </a:r>
          </a:p>
          <a:p>
            <a:pPr marL="12700" algn="l">
              <a:lnSpc>
                <a:spcPct val="100000"/>
              </a:lnSpc>
              <a:spcBef>
                <a:spcPts val="310"/>
              </a:spcBef>
            </a:pPr>
            <a:r>
              <a:rPr lang="fr-FR" sz="1000" i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: les estimations internationales font l’objet de modifications méthodologiques actuellement</a:t>
            </a:r>
          </a:p>
        </p:txBody>
      </p:sp>
      <p:sp>
        <p:nvSpPr>
          <p:cNvPr id="12" name="object 12"/>
          <p:cNvSpPr/>
          <p:nvPr/>
        </p:nvSpPr>
        <p:spPr>
          <a:xfrm>
            <a:off x="40780" y="4401070"/>
            <a:ext cx="7474940" cy="5191080"/>
          </a:xfrm>
          <a:custGeom>
            <a:avLst/>
            <a:gdLst/>
            <a:ahLst/>
            <a:cxnLst/>
            <a:rect l="l" t="t" r="r" b="b"/>
            <a:pathLst>
              <a:path w="7273290" h="4967605">
                <a:moveTo>
                  <a:pt x="6758527" y="4967316"/>
                </a:moveTo>
                <a:lnTo>
                  <a:pt x="514543" y="4967316"/>
                </a:lnTo>
                <a:lnTo>
                  <a:pt x="463687" y="4964798"/>
                </a:lnTo>
                <a:lnTo>
                  <a:pt x="413692" y="4957338"/>
                </a:lnTo>
                <a:lnTo>
                  <a:pt x="364896" y="4945075"/>
                </a:lnTo>
                <a:lnTo>
                  <a:pt x="317636" y="4928149"/>
                </a:lnTo>
                <a:lnTo>
                  <a:pt x="272250" y="4906700"/>
                </a:lnTo>
                <a:lnTo>
                  <a:pt x="229074" y="4880867"/>
                </a:lnTo>
                <a:lnTo>
                  <a:pt x="188447" y="4850790"/>
                </a:lnTo>
                <a:lnTo>
                  <a:pt x="150706" y="4816610"/>
                </a:lnTo>
                <a:lnTo>
                  <a:pt x="116525" y="4778869"/>
                </a:lnTo>
                <a:lnTo>
                  <a:pt x="86449" y="4738242"/>
                </a:lnTo>
                <a:lnTo>
                  <a:pt x="60616" y="4695066"/>
                </a:lnTo>
                <a:lnTo>
                  <a:pt x="39167" y="4649680"/>
                </a:lnTo>
                <a:lnTo>
                  <a:pt x="22241" y="4602420"/>
                </a:lnTo>
                <a:lnTo>
                  <a:pt x="9978" y="4553624"/>
                </a:lnTo>
                <a:lnTo>
                  <a:pt x="2517" y="4503629"/>
                </a:lnTo>
                <a:lnTo>
                  <a:pt x="0" y="4452772"/>
                </a:lnTo>
                <a:lnTo>
                  <a:pt x="0" y="514543"/>
                </a:lnTo>
                <a:lnTo>
                  <a:pt x="2517" y="463687"/>
                </a:lnTo>
                <a:lnTo>
                  <a:pt x="9978" y="413692"/>
                </a:lnTo>
                <a:lnTo>
                  <a:pt x="22241" y="364896"/>
                </a:lnTo>
                <a:lnTo>
                  <a:pt x="39167" y="317636"/>
                </a:lnTo>
                <a:lnTo>
                  <a:pt x="60616" y="272250"/>
                </a:lnTo>
                <a:lnTo>
                  <a:pt x="86449" y="229074"/>
                </a:lnTo>
                <a:lnTo>
                  <a:pt x="116525" y="188447"/>
                </a:lnTo>
                <a:lnTo>
                  <a:pt x="150706" y="150706"/>
                </a:lnTo>
                <a:lnTo>
                  <a:pt x="188447" y="116525"/>
                </a:lnTo>
                <a:lnTo>
                  <a:pt x="229074" y="86449"/>
                </a:lnTo>
                <a:lnTo>
                  <a:pt x="272250" y="60616"/>
                </a:lnTo>
                <a:lnTo>
                  <a:pt x="317636" y="39167"/>
                </a:lnTo>
                <a:lnTo>
                  <a:pt x="364896" y="22241"/>
                </a:lnTo>
                <a:lnTo>
                  <a:pt x="413692" y="9978"/>
                </a:lnTo>
                <a:lnTo>
                  <a:pt x="463687" y="2517"/>
                </a:lnTo>
                <a:lnTo>
                  <a:pt x="514543" y="0"/>
                </a:lnTo>
                <a:lnTo>
                  <a:pt x="6758527" y="0"/>
                </a:lnTo>
                <a:lnTo>
                  <a:pt x="6809383" y="2517"/>
                </a:lnTo>
                <a:lnTo>
                  <a:pt x="6859378" y="9978"/>
                </a:lnTo>
                <a:lnTo>
                  <a:pt x="6908174" y="22241"/>
                </a:lnTo>
                <a:lnTo>
                  <a:pt x="6955434" y="39167"/>
                </a:lnTo>
                <a:lnTo>
                  <a:pt x="7000821" y="60616"/>
                </a:lnTo>
                <a:lnTo>
                  <a:pt x="7043996" y="86449"/>
                </a:lnTo>
                <a:lnTo>
                  <a:pt x="7084623" y="116525"/>
                </a:lnTo>
                <a:lnTo>
                  <a:pt x="7122365" y="150706"/>
                </a:lnTo>
                <a:lnTo>
                  <a:pt x="7156545" y="188447"/>
                </a:lnTo>
                <a:lnTo>
                  <a:pt x="7186622" y="229074"/>
                </a:lnTo>
                <a:lnTo>
                  <a:pt x="7212454" y="272250"/>
                </a:lnTo>
                <a:lnTo>
                  <a:pt x="7233904" y="317636"/>
                </a:lnTo>
                <a:lnTo>
                  <a:pt x="7250830" y="364896"/>
                </a:lnTo>
                <a:lnTo>
                  <a:pt x="7263093" y="413692"/>
                </a:lnTo>
                <a:lnTo>
                  <a:pt x="7270553" y="463687"/>
                </a:lnTo>
                <a:lnTo>
                  <a:pt x="7273071" y="514543"/>
                </a:lnTo>
                <a:lnTo>
                  <a:pt x="7273071" y="4452772"/>
                </a:lnTo>
                <a:lnTo>
                  <a:pt x="7270553" y="4503629"/>
                </a:lnTo>
                <a:lnTo>
                  <a:pt x="7263093" y="4553624"/>
                </a:lnTo>
                <a:lnTo>
                  <a:pt x="7250830" y="4602420"/>
                </a:lnTo>
                <a:lnTo>
                  <a:pt x="7233904" y="4649680"/>
                </a:lnTo>
                <a:lnTo>
                  <a:pt x="7212454" y="4695066"/>
                </a:lnTo>
                <a:lnTo>
                  <a:pt x="7186622" y="4738242"/>
                </a:lnTo>
                <a:lnTo>
                  <a:pt x="7156545" y="4778869"/>
                </a:lnTo>
                <a:lnTo>
                  <a:pt x="7122365" y="4816610"/>
                </a:lnTo>
                <a:lnTo>
                  <a:pt x="7084623" y="4850790"/>
                </a:lnTo>
                <a:lnTo>
                  <a:pt x="7043996" y="4880867"/>
                </a:lnTo>
                <a:lnTo>
                  <a:pt x="7000821" y="4906700"/>
                </a:lnTo>
                <a:lnTo>
                  <a:pt x="6955434" y="4928149"/>
                </a:lnTo>
                <a:lnTo>
                  <a:pt x="6908174" y="4945075"/>
                </a:lnTo>
                <a:lnTo>
                  <a:pt x="6859378" y="4957338"/>
                </a:lnTo>
                <a:lnTo>
                  <a:pt x="6809383" y="4964798"/>
                </a:lnTo>
                <a:lnTo>
                  <a:pt x="6758527" y="4967316"/>
                </a:lnTo>
                <a:close/>
              </a:path>
            </a:pathLst>
          </a:custGeom>
          <a:solidFill>
            <a:srgbClr val="8AB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547" y="3830318"/>
            <a:ext cx="473709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473423" y="0"/>
                </a:moveTo>
                <a:lnTo>
                  <a:pt x="0" y="0"/>
                </a:lnTo>
              </a:path>
            </a:pathLst>
          </a:custGeom>
          <a:ln w="38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992" y="3884434"/>
            <a:ext cx="551305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spc="145" dirty="0">
                <a:latin typeface="Arial" panose="020B0604020202020204" pitchFamily="34" charset="0"/>
                <a:cs typeface="Arial" panose="020B0604020202020204" pitchFamily="34" charset="0"/>
              </a:rPr>
              <a:t>Synthèse et </a:t>
            </a:r>
            <a:r>
              <a:rPr sz="1900" spc="110" dirty="0">
                <a:latin typeface="Arial" panose="020B0604020202020204" pitchFamily="34" charset="0"/>
                <a:cs typeface="Arial" panose="020B0604020202020204" pitchFamily="34" charset="0"/>
              </a:rPr>
              <a:t>remarques</a:t>
            </a:r>
            <a:r>
              <a:rPr sz="19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1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900" spc="14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9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12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fr-FR" sz="1900" spc="120" dirty="0" err="1">
                <a:latin typeface="Arial" panose="020B0604020202020204" pitchFamily="34" charset="0"/>
                <a:cs typeface="Arial" panose="020B0604020202020204" pitchFamily="34" charset="0"/>
              </a:rPr>
              <a:t>fessionnels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664" y="3830378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423"/>
                </a:lnTo>
              </a:path>
            </a:pathLst>
          </a:custGeom>
          <a:ln w="38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5118" y="4324589"/>
            <a:ext cx="7105188" cy="5555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endParaRPr lang="fr-FR" sz="1200" spc="9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de janvier à avril 2026 a été satisfaisante pour 50% des structures ouvertes.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météo 2026 compliquée pour un vrai démarrage de saison seulement depuis mi-mai.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 fériés de mai ont pu décevoir en termes de fréquentation, notamment  les 1</a:t>
            </a:r>
            <a:r>
              <a:rPr lang="fr-FR" sz="1200" spc="95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8 mai. Ascension et Pentecôte ont été davantage porteurs.</a:t>
            </a:r>
            <a:endParaRPr lang="fr-FR" sz="1200" spc="9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5080" indent="-169863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clientèles</a:t>
            </a:r>
            <a:r>
              <a:rPr sz="12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2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présentes</a:t>
            </a:r>
            <a:r>
              <a:rPr sz="12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Allemands, </a:t>
            </a:r>
            <a:r>
              <a:rPr sz="120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Espagnols</a:t>
            </a:r>
            <a:r>
              <a:rPr sz="12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2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Américains,</a:t>
            </a:r>
            <a:r>
              <a:rPr sz="1200" spc="2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2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Néerlandais, Suisses, Anglais, Belges et Chinois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sz="12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2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pont de l’Ascension a récolté une belle fréquentation, le FISE y a contribué comme chaque année même si cette part de clientèle habituée de l’évènement semble être en baisse dans les hébergements</a:t>
            </a: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touristes en séjour ont une attitude de diminution de leurs dépenses notamment en restauration et bars. Les séjours </a:t>
            </a:r>
            <a:r>
              <a:rPr lang="fr-FR" sz="1200" spc="6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également un </a:t>
            </a: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plus courts cette année.</a:t>
            </a: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tensions internationales actuelles ont vu des vols internationaux annulés ou reportés ce qui a occasionner des annulations dans les hébergements et pour certaines activités.</a:t>
            </a: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réservations sont très encourageantes pour le mois de juin 2026.</a:t>
            </a: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lang="fr-FR" sz="12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Cependant sur juillet et aout il y a pour l’instant peu de réservation, il semblerait que les décisions de départs se feront en toute dernière minute cette année. Il est difficile de savoir si cela sera favorable à la destination ou non, certains professionnels restent très optimistes tandis que d’autres font part d’une certaine inquiétude.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lang="fr-FR" sz="12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l’accueil</a:t>
            </a:r>
            <a:r>
              <a:rPr lang="fr-F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Comédie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l’Office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r>
              <a:rPr sz="12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 une baisse de -10% </a:t>
            </a:r>
            <a:r>
              <a:rPr sz="1200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200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r>
              <a:rPr sz="1200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200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2025</a:t>
            </a:r>
            <a:r>
              <a:rPr lang="fr-FR" sz="12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endParaRPr lang="fr-FR" sz="1200" spc="7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endParaRPr lang="fr-FR" sz="1200" spc="7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8415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80DD9F9-5AFB-2E38-D96A-19E8A3C9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33" y="1158875"/>
            <a:ext cx="1643539" cy="226933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3BAF92B3-7994-3F34-CAB1-0F0480EAD89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58080" y="10288502"/>
            <a:ext cx="2096770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lang="fr-FR" spc="90" dirty="0"/>
              <a:t>Mai 2026</a:t>
            </a:r>
            <a:endParaRPr spc="5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A5A8C2-98B3-4299-3436-75AE8A77CE37}"/>
              </a:ext>
            </a:extLst>
          </p:cNvPr>
          <p:cNvSpPr txBox="1"/>
          <p:nvPr/>
        </p:nvSpPr>
        <p:spPr>
          <a:xfrm>
            <a:off x="302059" y="1085774"/>
            <a:ext cx="21781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spc="185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fr-FR" sz="1800" spc="185" dirty="0" err="1">
                <a:latin typeface="Arial" panose="020B0604020202020204" pitchFamily="34" charset="0"/>
                <a:cs typeface="Arial" panose="020B0604020202020204" pitchFamily="34" charset="0"/>
              </a:rPr>
              <a:t>Fluxvision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6E4DCB2-FFFF-A7A5-D55B-F9DBE1D6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46" y="967913"/>
            <a:ext cx="2482978" cy="2629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Words>938</Words>
  <Application>Microsoft Office PowerPoint</Application>
  <PresentationFormat>Personnalisé</PresentationFormat>
  <Paragraphs>80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Trebuchet MS</vt:lpstr>
      <vt:lpstr>Office Theme</vt:lpstr>
      <vt:lpstr>MONTPELLIER MÉDITERRANÉE MÉTROPOLE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Note de conjoncture</dc:title>
  <dc:creator>adrien de fosset</dc:creator>
  <cp:keywords>DAGjlVveYZg,BAFFpQNzf3Y,0</cp:keywords>
  <cp:lastModifiedBy>Carole Besnier</cp:lastModifiedBy>
  <cp:revision>51</cp:revision>
  <dcterms:created xsi:type="dcterms:W3CDTF">2025-06-02T10:21:10Z</dcterms:created>
  <dcterms:modified xsi:type="dcterms:W3CDTF">2026-06-15T09:44:56Z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Creator">
    <vt:lpwstr>Canva</vt:lpwstr>
  </property>
  <property fmtid="{D5CDD505-2E9C-101B-9397-08002B2CF9AE}" pid="4" name="LastSaved">
    <vt:filetime>2025-06-02T00:00:00Z</vt:filetime>
  </property>
  <property fmtid="{D5CDD505-2E9C-101B-9397-08002B2CF9AE}" pid="5" name="Producer">
    <vt:lpwstr>Canva</vt:lpwstr>
  </property>
</Properties>
</file>